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7" r:id="rId4"/>
    <p:sldMasterId id="2147483872" r:id="rId5"/>
    <p:sldMasterId id="2147483880" r:id="rId6"/>
  </p:sldMasterIdLst>
  <p:notesMasterIdLst>
    <p:notesMasterId r:id="rId58"/>
  </p:notesMasterIdLst>
  <p:handoutMasterIdLst>
    <p:handoutMasterId r:id="rId59"/>
  </p:handoutMasterIdLst>
  <p:sldIdLst>
    <p:sldId id="256" r:id="rId7"/>
    <p:sldId id="300" r:id="rId8"/>
    <p:sldId id="258" r:id="rId9"/>
    <p:sldId id="273" r:id="rId10"/>
    <p:sldId id="297" r:id="rId11"/>
    <p:sldId id="359" r:id="rId12"/>
    <p:sldId id="310" r:id="rId13"/>
    <p:sldId id="305" r:id="rId14"/>
    <p:sldId id="298" r:id="rId15"/>
    <p:sldId id="346" r:id="rId16"/>
    <p:sldId id="347" r:id="rId17"/>
    <p:sldId id="340" r:id="rId18"/>
    <p:sldId id="336" r:id="rId19"/>
    <p:sldId id="315" r:id="rId20"/>
    <p:sldId id="314" r:id="rId21"/>
    <p:sldId id="295" r:id="rId22"/>
    <p:sldId id="366" r:id="rId23"/>
    <p:sldId id="356" r:id="rId24"/>
    <p:sldId id="357" r:id="rId25"/>
    <p:sldId id="323" r:id="rId26"/>
    <p:sldId id="360" r:id="rId27"/>
    <p:sldId id="338" r:id="rId28"/>
    <p:sldId id="345" r:id="rId29"/>
    <p:sldId id="324" r:id="rId30"/>
    <p:sldId id="348" r:id="rId31"/>
    <p:sldId id="349" r:id="rId32"/>
    <p:sldId id="350" r:id="rId33"/>
    <p:sldId id="351" r:id="rId34"/>
    <p:sldId id="352" r:id="rId35"/>
    <p:sldId id="353" r:id="rId36"/>
    <p:sldId id="354" r:id="rId37"/>
    <p:sldId id="355" r:id="rId38"/>
    <p:sldId id="311" r:id="rId39"/>
    <p:sldId id="303" r:id="rId40"/>
    <p:sldId id="361" r:id="rId41"/>
    <p:sldId id="304" r:id="rId42"/>
    <p:sldId id="343" r:id="rId43"/>
    <p:sldId id="312" r:id="rId44"/>
    <p:sldId id="322" r:id="rId45"/>
    <p:sldId id="358" r:id="rId46"/>
    <p:sldId id="307" r:id="rId47"/>
    <p:sldId id="308" r:id="rId48"/>
    <p:sldId id="313" r:id="rId49"/>
    <p:sldId id="319" r:id="rId50"/>
    <p:sldId id="363" r:id="rId51"/>
    <p:sldId id="364" r:id="rId52"/>
    <p:sldId id="365" r:id="rId53"/>
    <p:sldId id="321" r:id="rId54"/>
    <p:sldId id="280" r:id="rId55"/>
    <p:sldId id="279" r:id="rId56"/>
    <p:sldId id="268" r:id="rId57"/>
  </p:sldIdLst>
  <p:sldSz cx="9144000" cy="5143500" type="screen16x9"/>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19C0910-F9B9-4F60-90CE-E63A15491EB3}">
          <p14:sldIdLst>
            <p14:sldId id="256"/>
            <p14:sldId id="300"/>
            <p14:sldId id="258"/>
            <p14:sldId id="273"/>
            <p14:sldId id="297"/>
            <p14:sldId id="359"/>
            <p14:sldId id="310"/>
            <p14:sldId id="305"/>
            <p14:sldId id="298"/>
            <p14:sldId id="346"/>
            <p14:sldId id="347"/>
            <p14:sldId id="340"/>
            <p14:sldId id="336"/>
            <p14:sldId id="315"/>
            <p14:sldId id="314"/>
            <p14:sldId id="295"/>
            <p14:sldId id="366"/>
            <p14:sldId id="356"/>
            <p14:sldId id="357"/>
            <p14:sldId id="323"/>
            <p14:sldId id="360"/>
            <p14:sldId id="338"/>
            <p14:sldId id="345"/>
            <p14:sldId id="324"/>
            <p14:sldId id="348"/>
            <p14:sldId id="349"/>
            <p14:sldId id="350"/>
            <p14:sldId id="351"/>
            <p14:sldId id="352"/>
            <p14:sldId id="353"/>
            <p14:sldId id="354"/>
            <p14:sldId id="355"/>
            <p14:sldId id="311"/>
            <p14:sldId id="303"/>
            <p14:sldId id="361"/>
            <p14:sldId id="304"/>
            <p14:sldId id="343"/>
            <p14:sldId id="312"/>
            <p14:sldId id="322"/>
            <p14:sldId id="358"/>
            <p14:sldId id="307"/>
            <p14:sldId id="308"/>
            <p14:sldId id="313"/>
            <p14:sldId id="319"/>
            <p14:sldId id="363"/>
            <p14:sldId id="364"/>
            <p14:sldId id="365"/>
            <p14:sldId id="321"/>
            <p14:sldId id="280"/>
            <p14:sldId id="279"/>
            <p14:sldId id="26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Pollok" initials="PP" lastIdx="6" clrIdx="0">
    <p:extLst/>
  </p:cmAuthor>
  <p:cmAuthor id="2" name="Clark, Kristy (K.)" initials="KRC"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016EFF"/>
    <a:srgbClr val="0064EA"/>
    <a:srgbClr val="FF24FF"/>
    <a:srgbClr val="D2D2D2"/>
    <a:srgbClr val="D9D9D9"/>
    <a:srgbClr val="000000"/>
    <a:srgbClr val="FFFFFF"/>
    <a:srgbClr val="00B0F0"/>
    <a:srgbClr val="4656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7" autoAdjust="0"/>
    <p:restoredTop sz="95110" autoAdjust="0"/>
  </p:normalViewPr>
  <p:slideViewPr>
    <p:cSldViewPr>
      <p:cViewPr varScale="1">
        <p:scale>
          <a:sx n="155" d="100"/>
          <a:sy n="155" d="100"/>
        </p:scale>
        <p:origin x="156" y="4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7" d="100"/>
          <a:sy n="47" d="100"/>
        </p:scale>
        <p:origin x="2700"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81013"/>
          </a:xfrm>
          <a:prstGeom prst="rect">
            <a:avLst/>
          </a:prstGeom>
        </p:spPr>
        <p:txBody>
          <a:bodyPr vert="horz" lIns="91440" tIns="45720" rIns="91440" bIns="45720" rtlCol="0"/>
          <a:lstStyle>
            <a:lvl1pPr algn="r">
              <a:defRPr sz="1200"/>
            </a:lvl1pPr>
          </a:lstStyle>
          <a:p>
            <a:fld id="{4B625AA0-0898-462F-9D38-9DF2B48E8502}" type="datetimeFigureOut">
              <a:rPr lang="en-US" smtClean="0"/>
              <a:t>2/7/2019</a:t>
            </a:fld>
            <a:endParaRPr lang="en-US"/>
          </a:p>
        </p:txBody>
      </p:sp>
      <p:sp>
        <p:nvSpPr>
          <p:cNvPr id="4" name="Footer Placeholder 3"/>
          <p:cNvSpPr>
            <a:spLocks noGrp="1"/>
          </p:cNvSpPr>
          <p:nvPr>
            <p:ph type="ftr" sz="quarter" idx="2"/>
          </p:nvPr>
        </p:nvSpPr>
        <p:spPr>
          <a:xfrm>
            <a:off x="1"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3FB3B3DA-86B4-4F48-8CBE-5D78905BF7B7}" type="slidenum">
              <a:rPr lang="en-US" smtClean="0"/>
              <a:t>‹#›</a:t>
            </a:fld>
            <a:endParaRPr lang="en-US"/>
          </a:p>
        </p:txBody>
      </p:sp>
    </p:spTree>
    <p:extLst>
      <p:ext uri="{BB962C8B-B14F-4D97-AF65-F5344CB8AC3E}">
        <p14:creationId xmlns:p14="http://schemas.microsoft.com/office/powerpoint/2010/main" val="3532868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169920" cy="480060"/>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4143589" y="0"/>
            <a:ext cx="3169920" cy="480060"/>
          </a:xfrm>
          <a:prstGeom prst="rect">
            <a:avLst/>
          </a:prstGeom>
        </p:spPr>
        <p:txBody>
          <a:bodyPr vert="horz" lIns="91440" tIns="45720" rIns="91440" bIns="45720" rtlCol="0"/>
          <a:lstStyle>
            <a:lvl1pPr algn="r">
              <a:defRPr sz="1200"/>
            </a:lvl1pPr>
          </a:lstStyle>
          <a:p>
            <a:fld id="{B66B8059-A34F-49C2-8405-A5C841913E64}" type="datetimeFigureOut">
              <a:rPr lang="en-US" smtClean="0"/>
              <a:t>2/7/2019</a:t>
            </a:fld>
            <a:endParaRPr lang="en-US"/>
          </a:p>
        </p:txBody>
      </p:sp>
      <p:sp>
        <p:nvSpPr>
          <p:cNvPr id="4" name="Folienbildplatzhalt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119474"/>
            <a:ext cx="3169920" cy="480060"/>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4143589" y="9119474"/>
            <a:ext cx="3169920" cy="480060"/>
          </a:xfrm>
          <a:prstGeom prst="rect">
            <a:avLst/>
          </a:prstGeom>
        </p:spPr>
        <p:txBody>
          <a:bodyPr vert="horz" lIns="91440" tIns="45720" rIns="91440" bIns="45720" rtlCol="0" anchor="b"/>
          <a:lstStyle>
            <a:lvl1pPr algn="r">
              <a:defRPr sz="1200"/>
            </a:lvl1pPr>
          </a:lstStyle>
          <a:p>
            <a:fld id="{10081B3A-27DB-443F-85BE-0DEED18D5C52}" type="slidenum">
              <a:rPr lang="en-US" smtClean="0"/>
              <a:t>‹#›</a:t>
            </a:fld>
            <a:endParaRPr lang="en-US"/>
          </a:p>
        </p:txBody>
      </p:sp>
    </p:spTree>
    <p:extLst>
      <p:ext uri="{BB962C8B-B14F-4D97-AF65-F5344CB8AC3E}">
        <p14:creationId xmlns:p14="http://schemas.microsoft.com/office/powerpoint/2010/main" val="351608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53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210095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81B3A-27DB-443F-85BE-0DEED18D5C52}" type="slidenum">
              <a:rPr lang="en-US" smtClean="0"/>
              <a:t>20</a:t>
            </a:fld>
            <a:endParaRPr lang="en-US"/>
          </a:p>
        </p:txBody>
      </p:sp>
    </p:spTree>
    <p:extLst>
      <p:ext uri="{BB962C8B-B14F-4D97-AF65-F5344CB8AC3E}">
        <p14:creationId xmlns:p14="http://schemas.microsoft.com/office/powerpoint/2010/main" val="2648640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081B3A-27DB-443F-85BE-0DEED18D5C52}" type="slidenum">
              <a:rPr lang="en-US" smtClean="0"/>
              <a:t>21</a:t>
            </a:fld>
            <a:endParaRPr lang="en-US"/>
          </a:p>
        </p:txBody>
      </p:sp>
    </p:spTree>
    <p:extLst>
      <p:ext uri="{BB962C8B-B14F-4D97-AF65-F5344CB8AC3E}">
        <p14:creationId xmlns:p14="http://schemas.microsoft.com/office/powerpoint/2010/main" val="3660611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2861110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3233405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410377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122179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236164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38656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203622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7017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5064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348367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6757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4482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920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312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3004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3174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0499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669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TextEdit="1"/>
          </p:cNvSpPr>
          <p:nvPr>
            <p:ph type="sldImg"/>
          </p:nvPr>
        </p:nvSpPr>
        <p:spPr bwMode="auto">
          <a:xfrm>
            <a:off x="844550" y="698500"/>
            <a:ext cx="6183313" cy="34782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2882015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057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5162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word document</a:t>
            </a:r>
            <a:r>
              <a:rPr lang="en-US" baseline="0" dirty="0" smtClean="0"/>
              <a:t> for Supplier for the confidentiality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438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bwMode="auto">
          <a:xfrm>
            <a:off x="777875" y="676275"/>
            <a:ext cx="5989638" cy="33686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altLang="en-US" dirty="0" smtClean="0">
              <a:latin typeface="AntennaCond Light" pitchFamily="-96" charset="0"/>
              <a:ea typeface="ヒラギノ角ゴ Pro W3"/>
              <a:cs typeface="ヒラギノ角ゴ Pro W3"/>
            </a:endParaRPr>
          </a:p>
        </p:txBody>
      </p:sp>
    </p:spTree>
    <p:extLst>
      <p:ext uri="{BB962C8B-B14F-4D97-AF65-F5344CB8AC3E}">
        <p14:creationId xmlns:p14="http://schemas.microsoft.com/office/powerpoint/2010/main" val="1899885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word document</a:t>
            </a:r>
            <a:r>
              <a:rPr lang="en-US" baseline="0" dirty="0" smtClean="0"/>
              <a:t> for Supplier for the confidentiality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3514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have registration people for setup</a:t>
            </a:r>
            <a:r>
              <a:rPr lang="en-US" baseline="0" dirty="0" smtClean="0"/>
              <a:t> week….who???? Have temporary badges (make sure it says Supplier)</a:t>
            </a:r>
          </a:p>
          <a:p>
            <a:r>
              <a:rPr lang="en-US" baseline="0" dirty="0" smtClean="0"/>
              <a:t>Can we have one central person managing getting the shipped items out of the maintenance building?? </a:t>
            </a:r>
            <a:r>
              <a:rPr lang="en-US" baseline="0" dirty="0" err="1" smtClean="0"/>
              <a:t>Intertech</a:t>
            </a:r>
            <a:r>
              <a:rPr lang="en-US" baseline="0" dirty="0" smtClean="0"/>
              <a:t> Technician???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007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81B3A-27DB-443F-85BE-0DEED18D5C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6011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4101694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71312" y="741761"/>
            <a:ext cx="8229600" cy="364569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cap="all"/>
            </a:lvl1pPr>
          </a:lstStyle>
          <a:p>
            <a:r>
              <a:rPr lang="en-US" dirty="0" smtClean="0"/>
              <a:t>Click to edit Master title style</a:t>
            </a:r>
            <a:endParaRPr lang="en-US" dirty="0"/>
          </a:p>
        </p:txBody>
      </p:sp>
      <p:sp>
        <p:nvSpPr>
          <p:cNvPr id="7" name="Footer Placeholder 2"/>
          <p:cNvSpPr>
            <a:spLocks noGrp="1"/>
          </p:cNvSpPr>
          <p:nvPr>
            <p:ph type="ftr" sz="quarter" idx="13"/>
          </p:nvPr>
        </p:nvSpPr>
        <p:spPr/>
        <p:txBody>
          <a:bodyPr/>
          <a:lstStyle>
            <a:lvl1pPr>
              <a:defRPr/>
            </a:lvl1pPr>
          </a:lstStyle>
          <a:p>
            <a:pPr>
              <a:defRPr/>
            </a:pPr>
            <a:endParaRPr lang="en-US" dirty="0"/>
          </a:p>
        </p:txBody>
      </p:sp>
      <p:sp>
        <p:nvSpPr>
          <p:cNvPr id="5" name="Slide Number Placeholder 4"/>
          <p:cNvSpPr>
            <a:spLocks noGrp="1"/>
          </p:cNvSpPr>
          <p:nvPr>
            <p:ph type="sldNum" sz="quarter" idx="12"/>
          </p:nvPr>
        </p:nvSpPr>
        <p:spPr>
          <a:xfrm>
            <a:off x="457200" y="4767264"/>
            <a:ext cx="458788" cy="273844"/>
          </a:xfrm>
          <a:prstGeom prst="rect">
            <a:avLst/>
          </a:prstGeom>
        </p:spPr>
        <p:txBody>
          <a:bodyPr/>
          <a:lstStyle>
            <a:lvl1pPr>
              <a:defRPr sz="800"/>
            </a:lvl1pPr>
          </a:lstStyle>
          <a:p>
            <a:pPr>
              <a:defRPr/>
            </a:pPr>
            <a:fld id="{09FA6AB2-F54C-4C1C-B9C8-2DDFB5B383E0}" type="slidenum">
              <a:rPr lang="en-US" smtClean="0"/>
              <a:pPr>
                <a:defRPr/>
              </a:pPr>
              <a:t>‹#›</a:t>
            </a:fld>
            <a:endParaRPr lang="en-US" dirty="0"/>
          </a:p>
        </p:txBody>
      </p:sp>
    </p:spTree>
    <p:extLst>
      <p:ext uri="{BB962C8B-B14F-4D97-AF65-F5344CB8AC3E}">
        <p14:creationId xmlns:p14="http://schemas.microsoft.com/office/powerpoint/2010/main" val="3389889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4" name="Title 3"/>
          <p:cNvSpPr>
            <a:spLocks noGrp="1"/>
          </p:cNvSpPr>
          <p:nvPr>
            <p:ph type="title"/>
          </p:nvPr>
        </p:nvSpPr>
        <p:spPr>
          <a:xfrm>
            <a:off x="171360" y="3568161"/>
            <a:ext cx="8782140" cy="410780"/>
          </a:xfrm>
          <a:prstGeom prst="rect">
            <a:avLst/>
          </a:prstGeom>
        </p:spPr>
        <p:txBody>
          <a:bodyPr/>
          <a:lstStyle>
            <a:lvl1pPr>
              <a:defRPr sz="1800" b="1" i="0" cap="all">
                <a:solidFill>
                  <a:schemeClr val="tx1"/>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10647811"/>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2634531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180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123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4202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485111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5103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426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457119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307307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314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6444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enutzerdefiniertes Layout">
    <p:spTree>
      <p:nvGrpSpPr>
        <p:cNvPr id="1" name=""/>
        <p:cNvGrpSpPr/>
        <p:nvPr/>
      </p:nvGrpSpPr>
      <p:grpSpPr>
        <a:xfrm>
          <a:off x="0" y="0"/>
          <a:ext cx="0" cy="0"/>
          <a:chOff x="0" y="0"/>
          <a:chExt cx="0" cy="0"/>
        </a:xfrm>
      </p:grpSpPr>
      <p:sp>
        <p:nvSpPr>
          <p:cNvPr id="7" name="Bildplatzhalter 6"/>
          <p:cNvSpPr>
            <a:spLocks noGrp="1"/>
          </p:cNvSpPr>
          <p:nvPr>
            <p:ph type="pic" sz="quarter" idx="11"/>
          </p:nvPr>
        </p:nvSpPr>
        <p:spPr>
          <a:xfrm>
            <a:off x="0" y="0"/>
            <a:ext cx="9144000" cy="5143500"/>
          </a:xfrm>
        </p:spPr>
        <p:txBody>
          <a:bodyPr/>
          <a:lstStyle/>
          <a:p>
            <a:pPr lvl="0"/>
            <a:endParaRPr lang="de-DE" noProof="0" dirty="0"/>
          </a:p>
        </p:txBody>
      </p:sp>
    </p:spTree>
    <p:extLst>
      <p:ext uri="{BB962C8B-B14F-4D97-AF65-F5344CB8AC3E}">
        <p14:creationId xmlns:p14="http://schemas.microsoft.com/office/powerpoint/2010/main" val="16613738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 Target="../slides/slide2.xml"/><Relationship Id="rId5" Type="http://schemas.openxmlformats.org/officeDocument/2006/relationships/slideLayout" Target="../slideLayouts/slideLayout9.xml"/><Relationship Id="rId10" Type="http://schemas.openxmlformats.org/officeDocument/2006/relationships/image" Target="../media/image2.png"/><Relationship Id="rId4" Type="http://schemas.openxmlformats.org/officeDocument/2006/relationships/slideLayout" Target="../slideLayouts/slideLayout8.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pd1.spt.ford.com/sites/IDTE/IDTE2018/SitePages/Home.aspx" TargetMode="External"/><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4604664"/>
            <a:ext cx="9144000" cy="558615"/>
          </a:xfrm>
          <a:prstGeom prst="rect">
            <a:avLst/>
          </a:prstGeom>
          <a:solidFill>
            <a:schemeClr val="bg1">
              <a:lumMod val="75000"/>
              <a:alpha val="69804"/>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pic>
        <p:nvPicPr>
          <p:cNvPr id="11" name="Picture 10"/>
          <p:cNvPicPr>
            <a:picLocks noChangeAspect="1"/>
          </p:cNvPicPr>
          <p:nvPr userDrawn="1"/>
        </p:nvPicPr>
        <p:blipFill>
          <a:blip r:embed="rId7" cstate="print">
            <a:grayscl/>
            <a:extLst>
              <a:ext uri="{28A0092B-C50C-407E-A947-70E740481C1C}">
                <a14:useLocalDpi xmlns:a14="http://schemas.microsoft.com/office/drawing/2010/main" val="0"/>
              </a:ext>
            </a:extLst>
          </a:blip>
          <a:stretch>
            <a:fillRect/>
          </a:stretch>
        </p:blipFill>
        <p:spPr>
          <a:xfrm>
            <a:off x="827584" y="4704465"/>
            <a:ext cx="3422208" cy="293523"/>
          </a:xfrm>
          <a:prstGeom prst="rect">
            <a:avLst/>
          </a:prstGeom>
        </p:spPr>
      </p:pic>
    </p:spTree>
    <p:extLst>
      <p:ext uri="{BB962C8B-B14F-4D97-AF65-F5344CB8AC3E}">
        <p14:creationId xmlns:p14="http://schemas.microsoft.com/office/powerpoint/2010/main" val="142945821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4604664"/>
            <a:ext cx="9144000" cy="558615"/>
          </a:xfrm>
          <a:prstGeom prst="rect">
            <a:avLst/>
          </a:prstGeom>
          <a:solidFill>
            <a:schemeClr val="bg1">
              <a:lumMod val="75000"/>
              <a:alpha val="69804"/>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pic>
        <p:nvPicPr>
          <p:cNvPr id="11" name="Picture 10"/>
          <p:cNvPicPr>
            <a:picLocks noChangeAspect="1"/>
          </p:cNvPicPr>
          <p:nvPr userDrawn="1"/>
        </p:nvPicPr>
        <p:blipFill>
          <a:blip r:embed="rId10" cstate="print">
            <a:grayscl/>
            <a:extLst>
              <a:ext uri="{28A0092B-C50C-407E-A947-70E740481C1C}">
                <a14:useLocalDpi xmlns:a14="http://schemas.microsoft.com/office/drawing/2010/main" val="0"/>
              </a:ext>
            </a:extLst>
          </a:blip>
          <a:stretch>
            <a:fillRect/>
          </a:stretch>
        </p:blipFill>
        <p:spPr>
          <a:xfrm>
            <a:off x="827584" y="4704465"/>
            <a:ext cx="3422208" cy="293523"/>
          </a:xfrm>
          <a:prstGeom prst="rect">
            <a:avLst/>
          </a:prstGeom>
        </p:spPr>
      </p:pic>
      <p:sp>
        <p:nvSpPr>
          <p:cNvPr id="4" name="TextBox 3"/>
          <p:cNvSpPr txBox="1"/>
          <p:nvPr userDrawn="1"/>
        </p:nvSpPr>
        <p:spPr>
          <a:xfrm>
            <a:off x="5237974" y="4663935"/>
            <a:ext cx="3906026" cy="46679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400"/>
              </a:spcAft>
              <a:buClrTx/>
              <a:buSzTx/>
              <a:buFontTx/>
              <a:buNone/>
              <a:tabLst/>
              <a:defRPr/>
            </a:pPr>
            <a:r>
              <a:rPr lang="en-US" sz="1050" b="1" dirty="0" smtClean="0">
                <a:latin typeface="Ford Antenna Light" panose="02000505000000020004" pitchFamily="50" charset="0"/>
              </a:rPr>
              <a:t>8/8/18</a:t>
            </a:r>
          </a:p>
          <a:p>
            <a:pPr marL="0" marR="0" lvl="0" indent="0" algn="r" defTabSz="914400" rtl="0" eaLnBrk="1" fontAlgn="auto" latinLnBrk="0" hangingPunct="1">
              <a:lnSpc>
                <a:spcPct val="100000"/>
              </a:lnSpc>
              <a:spcBef>
                <a:spcPts val="0"/>
              </a:spcBef>
              <a:spcAft>
                <a:spcPts val="400"/>
              </a:spcAft>
              <a:buClrTx/>
              <a:buSzTx/>
              <a:buFontTx/>
              <a:buNone/>
              <a:tabLst/>
              <a:defRPr/>
            </a:pPr>
            <a:r>
              <a:rPr lang="en-US" sz="1050" b="1" i="1" dirty="0" smtClean="0">
                <a:latin typeface="Ford Antenna Light" panose="02000505000000020004" pitchFamily="50" charset="0"/>
                <a:hlinkClick r:id="rId11" action="ppaction://hlinksldjump"/>
              </a:rPr>
              <a:t>RETURN TO TABLE OF CONTENTS</a:t>
            </a:r>
            <a:endParaRPr lang="en-US" sz="1050" b="1" i="1" dirty="0" smtClean="0">
              <a:latin typeface="Ford Antenna Light" panose="02000505000000020004" pitchFamily="50" charset="0"/>
            </a:endParaRPr>
          </a:p>
        </p:txBody>
      </p:sp>
    </p:spTree>
    <p:extLst>
      <p:ext uri="{BB962C8B-B14F-4D97-AF65-F5344CB8AC3E}">
        <p14:creationId xmlns:p14="http://schemas.microsoft.com/office/powerpoint/2010/main" val="275855444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p:nvPr userDrawn="1"/>
        </p:nvSpPr>
        <p:spPr>
          <a:xfrm>
            <a:off x="0" y="4604664"/>
            <a:ext cx="9144000" cy="558615"/>
          </a:xfrm>
          <a:prstGeom prst="rect">
            <a:avLst/>
          </a:prstGeom>
          <a:solidFill>
            <a:schemeClr val="bg1">
              <a:lumMod val="75000"/>
              <a:alpha val="69804"/>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pic>
        <p:nvPicPr>
          <p:cNvPr id="11" name="Picture 10"/>
          <p:cNvPicPr>
            <a:picLocks noChangeAspect="1"/>
          </p:cNvPicPr>
          <p:nvPr userDrawn="1"/>
        </p:nvPicPr>
        <p:blipFill>
          <a:blip r:embed="rId7" cstate="print">
            <a:grayscl/>
            <a:extLst>
              <a:ext uri="{28A0092B-C50C-407E-A947-70E740481C1C}">
                <a14:useLocalDpi xmlns:a14="http://schemas.microsoft.com/office/drawing/2010/main" val="0"/>
              </a:ext>
            </a:extLst>
          </a:blip>
          <a:stretch>
            <a:fillRect/>
          </a:stretch>
        </p:blipFill>
        <p:spPr>
          <a:xfrm>
            <a:off x="827584" y="4704465"/>
            <a:ext cx="3422208" cy="293523"/>
          </a:xfrm>
          <a:prstGeom prst="rect">
            <a:avLst/>
          </a:prstGeom>
        </p:spPr>
      </p:pic>
      <p:sp>
        <p:nvSpPr>
          <p:cNvPr id="4" name="TextBox 3"/>
          <p:cNvSpPr txBox="1"/>
          <p:nvPr userDrawn="1"/>
        </p:nvSpPr>
        <p:spPr>
          <a:xfrm>
            <a:off x="5237974" y="4675946"/>
            <a:ext cx="3906026" cy="44371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400"/>
              </a:spcAft>
              <a:buClrTx/>
              <a:buSzTx/>
              <a:buFontTx/>
              <a:buNone/>
              <a:tabLst/>
              <a:defRPr/>
            </a:pPr>
            <a:r>
              <a:rPr lang="en-US" sz="1050" b="1" dirty="0" smtClean="0">
                <a:latin typeface="Ford Antenna Light" panose="02000505000000020004" pitchFamily="50" charset="0"/>
              </a:rPr>
              <a:t>8/8/18</a:t>
            </a:r>
            <a:endParaRPr lang="en-US" sz="1050" b="1" i="1" dirty="0" smtClean="0">
              <a:latin typeface="Ford Antenna Light" panose="02000505000000020004" pitchFamily="50" charset="0"/>
            </a:endParaRPr>
          </a:p>
          <a:p>
            <a:pPr algn="r">
              <a:spcAft>
                <a:spcPts val="400"/>
              </a:spcAft>
            </a:pPr>
            <a:r>
              <a:rPr lang="en-US" sz="900" i="1" dirty="0" smtClean="0">
                <a:latin typeface="Ford Antenna Light" panose="02000505000000020004" pitchFamily="50" charset="0"/>
              </a:rPr>
              <a:t>PLEASE</a:t>
            </a:r>
            <a:r>
              <a:rPr lang="en-US" sz="900" i="1" baseline="0" dirty="0" smtClean="0">
                <a:latin typeface="Ford Antenna Light" panose="02000505000000020004" pitchFamily="50" charset="0"/>
              </a:rPr>
              <a:t> </a:t>
            </a:r>
            <a:r>
              <a:rPr lang="en-US" sz="900" i="1" dirty="0" smtClean="0">
                <a:latin typeface="Ford Antenna Light" panose="02000505000000020004" pitchFamily="50" charset="0"/>
              </a:rPr>
              <a:t>VISIT</a:t>
            </a:r>
            <a:r>
              <a:rPr lang="en-US" sz="900" i="1" baseline="0" dirty="0" smtClean="0">
                <a:latin typeface="Ford Antenna Light" panose="02000505000000020004" pitchFamily="50" charset="0"/>
              </a:rPr>
              <a:t> OUR </a:t>
            </a:r>
            <a:r>
              <a:rPr lang="en-US" sz="900" i="1" baseline="0" dirty="0" smtClean="0">
                <a:latin typeface="Ford Antenna Light" panose="02000505000000020004" pitchFamily="50" charset="0"/>
                <a:hlinkClick r:id="rId8"/>
              </a:rPr>
              <a:t>SHAREPOINT </a:t>
            </a:r>
            <a:r>
              <a:rPr lang="en-US" sz="900" i="1" baseline="0" dirty="0" smtClean="0">
                <a:latin typeface="Ford Antenna Light" panose="02000505000000020004" pitchFamily="50" charset="0"/>
              </a:rPr>
              <a:t>FOR EVENT UPDATES</a:t>
            </a:r>
            <a:endParaRPr lang="en-US" sz="900" i="1" dirty="0" smtClean="0">
              <a:latin typeface="Ford Antenna Light" panose="02000505000000020004" pitchFamily="50" charset="0"/>
            </a:endParaRPr>
          </a:p>
        </p:txBody>
      </p:sp>
    </p:spTree>
    <p:extLst>
      <p:ext uri="{BB962C8B-B14F-4D97-AF65-F5344CB8AC3E}">
        <p14:creationId xmlns:p14="http://schemas.microsoft.com/office/powerpoint/2010/main" val="884437547"/>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mailto:JBELWAFA@ford.com"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mailto:MTRENKL2@ford.com"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42.xml"/><Relationship Id="rId18" Type="http://schemas.openxmlformats.org/officeDocument/2006/relationships/slide" Target="slide49.xml"/><Relationship Id="rId3" Type="http://schemas.openxmlformats.org/officeDocument/2006/relationships/slide" Target="slide3.xml"/><Relationship Id="rId7" Type="http://schemas.openxmlformats.org/officeDocument/2006/relationships/slide" Target="slide17.xml"/><Relationship Id="rId12" Type="http://schemas.openxmlformats.org/officeDocument/2006/relationships/slide" Target="slide39.xml"/><Relationship Id="rId17" Type="http://schemas.openxmlformats.org/officeDocument/2006/relationships/slide" Target="slide46.xml"/><Relationship Id="rId2" Type="http://schemas.openxmlformats.org/officeDocument/2006/relationships/slide" Target="slide4.xml"/><Relationship Id="rId16" Type="http://schemas.openxmlformats.org/officeDocument/2006/relationships/slide" Target="slide45.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slide" Target="slide36.xml"/><Relationship Id="rId5" Type="http://schemas.openxmlformats.org/officeDocument/2006/relationships/slide" Target="slide6.xml"/><Relationship Id="rId15" Type="http://schemas.openxmlformats.org/officeDocument/2006/relationships/slide" Target="slide48.xml"/><Relationship Id="rId10" Type="http://schemas.openxmlformats.org/officeDocument/2006/relationships/slide" Target="slide34.xml"/><Relationship Id="rId19" Type="http://schemas.openxmlformats.org/officeDocument/2006/relationships/slide" Target="slide51.xml"/><Relationship Id="rId4" Type="http://schemas.openxmlformats.org/officeDocument/2006/relationships/slide" Target="slide5.xml"/><Relationship Id="rId9" Type="http://schemas.openxmlformats.org/officeDocument/2006/relationships/slide" Target="slide23.xml"/><Relationship Id="rId14" Type="http://schemas.openxmlformats.org/officeDocument/2006/relationships/slide" Target="slide4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mailto:MTRENKL2@ford.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hyperlink" Target="mailto:MTRENKL2@ford.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cid:ed869f16-ef90-4fe9-926e-ea54c5921092@namprd03.prod.outlook.com" TargetMode="External"/><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cid:60a99e01-a951-45f5-9f04-618f45663876@namprd03.prod.outlook.com" TargetMode="External"/><Relationship Id="rId5" Type="http://schemas.openxmlformats.org/officeDocument/2006/relationships/image" Target="../media/image23.jpeg"/><Relationship Id="rId10" Type="http://schemas.openxmlformats.org/officeDocument/2006/relationships/image" Target="cid:9678286c-c99d-42b7-891c-8558050454dc@namprd03.prod.outlook.com" TargetMode="External"/><Relationship Id="rId4" Type="http://schemas.openxmlformats.org/officeDocument/2006/relationships/image" Target="cid:e2ec011d-fc9a-433c-929c-e2ec41eb2be4@namprd03.prod.outlook.com" TargetMode="External"/><Relationship Id="rId9" Type="http://schemas.openxmlformats.org/officeDocument/2006/relationships/image" Target="../media/image25.jpeg"/></Relationships>
</file>

<file path=ppt/slides/_rels/slide2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26.png"/><Relationship Id="rId7" Type="http://schemas.openxmlformats.org/officeDocument/2006/relationships/slide" Target="slide27.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26.xml"/><Relationship Id="rId5" Type="http://schemas.openxmlformats.org/officeDocument/2006/relationships/slide" Target="slide31.xml"/><Relationship Id="rId4" Type="http://schemas.openxmlformats.org/officeDocument/2006/relationships/slide" Target="slide29.xml"/><Relationship Id="rId9" Type="http://schemas.openxmlformats.org/officeDocument/2006/relationships/slide" Target="slide3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microsoft.com/office/2007/relationships/hdphoto" Target="../media/hdphoto5.wdp"/></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file:///\\aar9010201\proj\GVDAS_Drive_Events\2017%20IDTE%20LPG\Video\171006_ID_TECH_Expo_06_HD.mp4" TargetMode="External"/><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slide" Target="slide42.xml"/><Relationship Id="rId18" Type="http://schemas.openxmlformats.org/officeDocument/2006/relationships/slide" Target="slide49.xml"/><Relationship Id="rId3" Type="http://schemas.openxmlformats.org/officeDocument/2006/relationships/slide" Target="slide3.xml"/><Relationship Id="rId7" Type="http://schemas.openxmlformats.org/officeDocument/2006/relationships/slide" Target="slide17.xml"/><Relationship Id="rId12" Type="http://schemas.openxmlformats.org/officeDocument/2006/relationships/slide" Target="slide39.xml"/><Relationship Id="rId17" Type="http://schemas.openxmlformats.org/officeDocument/2006/relationships/slide" Target="slide46.xml"/><Relationship Id="rId2" Type="http://schemas.openxmlformats.org/officeDocument/2006/relationships/slide" Target="slide4.xml"/><Relationship Id="rId16" Type="http://schemas.openxmlformats.org/officeDocument/2006/relationships/slide" Target="slide45.xml"/><Relationship Id="rId1" Type="http://schemas.openxmlformats.org/officeDocument/2006/relationships/slideLayout" Target="../slideLayouts/slideLayout10.xml"/><Relationship Id="rId6" Type="http://schemas.openxmlformats.org/officeDocument/2006/relationships/slide" Target="slide8.xml"/><Relationship Id="rId11" Type="http://schemas.openxmlformats.org/officeDocument/2006/relationships/slide" Target="slide36.xml"/><Relationship Id="rId5" Type="http://schemas.openxmlformats.org/officeDocument/2006/relationships/slide" Target="slide6.xml"/><Relationship Id="rId15" Type="http://schemas.openxmlformats.org/officeDocument/2006/relationships/slide" Target="slide48.xml"/><Relationship Id="rId10" Type="http://schemas.openxmlformats.org/officeDocument/2006/relationships/slide" Target="slide34.xml"/><Relationship Id="rId19" Type="http://schemas.openxmlformats.org/officeDocument/2006/relationships/slide" Target="slide51.xml"/><Relationship Id="rId4" Type="http://schemas.openxmlformats.org/officeDocument/2006/relationships/slide" Target="slide5.xml"/><Relationship Id="rId9" Type="http://schemas.openxmlformats.org/officeDocument/2006/relationships/slide" Target="slide23.xml"/><Relationship Id="rId14" Type="http://schemas.openxmlformats.org/officeDocument/2006/relationships/slide" Target="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mailto:IDTE@ford.com"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mailto:jbelwafa@ford.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IDTE@ford.com" TargetMode="Externa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3"/>
            <a:ext cx="9171032" cy="5158706"/>
          </a:xfrm>
          <a:prstGeom prst="rect">
            <a:avLst/>
          </a:prstGeom>
        </p:spPr>
      </p:pic>
      <p:sp>
        <p:nvSpPr>
          <p:cNvPr id="8" name="Rectangle 7"/>
          <p:cNvSpPr/>
          <p:nvPr/>
        </p:nvSpPr>
        <p:spPr>
          <a:xfrm>
            <a:off x="-45" y="4515966"/>
            <a:ext cx="9171032" cy="647313"/>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Antenna Medium"/>
              <a:ea typeface="+mn-ea"/>
              <a:cs typeface="Ford Antenna Medium"/>
            </a:endParaRPr>
          </a:p>
        </p:txBody>
      </p:sp>
      <p:sp>
        <p:nvSpPr>
          <p:cNvPr id="18" name="TextBox 17"/>
          <p:cNvSpPr txBox="1"/>
          <p:nvPr/>
        </p:nvSpPr>
        <p:spPr>
          <a:xfrm>
            <a:off x="982205" y="4667007"/>
            <a:ext cx="457885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rPr>
              <a:t>RESEARCH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rPr>
              <a:t>ADVANCED ENGINEERING</a:t>
            </a:r>
            <a:endParaRPr kumimoji="0" lang="en-US"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sp>
        <p:nvSpPr>
          <p:cNvPr id="2" name="Rectangle 1"/>
          <p:cNvSpPr/>
          <p:nvPr/>
        </p:nvSpPr>
        <p:spPr>
          <a:xfrm>
            <a:off x="2682047" y="-14830"/>
            <a:ext cx="3678599" cy="3378668"/>
          </a:xfrm>
          <a:prstGeom prst="rect">
            <a:avLst/>
          </a:prstGeom>
          <a:solidFill>
            <a:srgbClr val="FFFFFF">
              <a:alpha val="6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Antenna Medium"/>
              <a:ea typeface="+mn-ea"/>
              <a:cs typeface="Ford Antenna Medium"/>
            </a:endParaRPr>
          </a:p>
        </p:txBody>
      </p:sp>
      <p:grpSp>
        <p:nvGrpSpPr>
          <p:cNvPr id="26" name="Group 25"/>
          <p:cNvGrpSpPr/>
          <p:nvPr/>
        </p:nvGrpSpPr>
        <p:grpSpPr>
          <a:xfrm>
            <a:off x="2928281" y="688787"/>
            <a:ext cx="3782319" cy="2441599"/>
            <a:chOff x="4456110" y="1104295"/>
            <a:chExt cx="3782319" cy="2441599"/>
          </a:xfrm>
        </p:grpSpPr>
        <p:sp>
          <p:nvSpPr>
            <p:cNvPr id="27" name="TextBox 26"/>
            <p:cNvSpPr txBox="1"/>
            <p:nvPr/>
          </p:nvSpPr>
          <p:spPr>
            <a:xfrm>
              <a:off x="4559831" y="2749674"/>
              <a:ext cx="31806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400" b="0" i="0" u="none" strike="noStrike" kern="1200" cap="none" spc="490" normalizeH="0" baseline="0" noProof="0" dirty="0" smtClean="0">
                  <a:ln>
                    <a:noFill/>
                  </a:ln>
                  <a:solidFill>
                    <a:prstClr val="black"/>
                  </a:solidFill>
                  <a:effectLst/>
                  <a:uLnTx/>
                  <a:uFillTx/>
                  <a:latin typeface="Ford CE Light" panose="02000503020000020004" pitchFamily="2" charset="0"/>
                  <a:ea typeface="+mn-ea"/>
                  <a:cs typeface="Ford Antenna Regular"/>
                </a:rPr>
                <a:t>TECHNOLOGY</a:t>
              </a:r>
              <a:endParaRPr kumimoji="0" lang="en-US" sz="2400" b="0" i="0" u="none" strike="noStrike" kern="1200" cap="none" spc="49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28" name="TextBox 27"/>
            <p:cNvSpPr txBox="1"/>
            <p:nvPr/>
          </p:nvSpPr>
          <p:spPr>
            <a:xfrm>
              <a:off x="4456110" y="1104295"/>
              <a:ext cx="3190297" cy="132343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80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80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grpSp>
          <p:nvGrpSpPr>
            <p:cNvPr id="29" name="Group 28"/>
            <p:cNvGrpSpPr/>
            <p:nvPr/>
          </p:nvGrpSpPr>
          <p:grpSpPr>
            <a:xfrm>
              <a:off x="4652670" y="2389634"/>
              <a:ext cx="3159690" cy="492443"/>
              <a:chOff x="4652670" y="2502898"/>
              <a:chExt cx="3159690" cy="492443"/>
            </a:xfrm>
          </p:grpSpPr>
          <p:sp>
            <p:nvSpPr>
              <p:cNvPr id="34" name="Rectangle 33"/>
              <p:cNvSpPr/>
              <p:nvPr/>
            </p:nvSpPr>
            <p:spPr>
              <a:xfrm>
                <a:off x="4652670" y="2582710"/>
                <a:ext cx="2871413" cy="3476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Antenna Medium"/>
                  <a:ea typeface="+mn-ea"/>
                  <a:cs typeface="Ford Antenna Medium"/>
                </a:endParaRPr>
              </a:p>
            </p:txBody>
          </p:sp>
          <p:sp>
            <p:nvSpPr>
              <p:cNvPr id="35" name="TextBox 34"/>
              <p:cNvSpPr txBox="1"/>
              <p:nvPr/>
            </p:nvSpPr>
            <p:spPr>
              <a:xfrm>
                <a:off x="4682255" y="2502898"/>
                <a:ext cx="313010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600" b="0" i="0" u="none" strike="noStrike" kern="1200" cap="none" spc="3000" normalizeH="0" baseline="0" noProof="0" dirty="0" smtClean="0">
                    <a:ln>
                      <a:noFill/>
                    </a:ln>
                    <a:solidFill>
                      <a:prstClr val="white"/>
                    </a:solidFill>
                    <a:effectLst/>
                    <a:uLnTx/>
                    <a:uFillTx/>
                    <a:latin typeface="Ford CE Light" panose="02000503020000020004" pitchFamily="2" charset="0"/>
                    <a:ea typeface="+mn-ea"/>
                    <a:cs typeface="Ford Antenna Regular"/>
                  </a:rPr>
                  <a:t>DRIVE</a:t>
                </a:r>
                <a:endParaRPr kumimoji="0" lang="en-US" sz="2600" b="0" i="0" u="none" strike="noStrike" kern="1200" cap="none" spc="3000" normalizeH="0" baseline="0" noProof="0" dirty="0" smtClean="0">
                  <a:ln>
                    <a:noFill/>
                  </a:ln>
                  <a:solidFill>
                    <a:prstClr val="white"/>
                  </a:solidFill>
                  <a:effectLst/>
                  <a:uLnTx/>
                  <a:uFillTx/>
                  <a:latin typeface="Ford CE Light" panose="02000503020000020004" pitchFamily="2" charset="0"/>
                  <a:ea typeface="+mn-ea"/>
                  <a:cs typeface="Ford Antenna Regular"/>
                </a:endParaRPr>
              </a:p>
            </p:txBody>
          </p:sp>
        </p:grpSp>
        <p:sp>
          <p:nvSpPr>
            <p:cNvPr id="30" name="TextBox 29"/>
            <p:cNvSpPr txBox="1"/>
            <p:nvPr/>
          </p:nvSpPr>
          <p:spPr>
            <a:xfrm>
              <a:off x="4539264" y="2030309"/>
              <a:ext cx="32550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800" b="0" i="0" u="none" strike="noStrike" kern="1200" cap="none" spc="540" normalizeH="0" baseline="0" noProof="0" dirty="0" smtClean="0">
                  <a:ln>
                    <a:noFill/>
                  </a:ln>
                  <a:solidFill>
                    <a:prstClr val="black"/>
                  </a:solidFill>
                  <a:effectLst/>
                  <a:uLnTx/>
                  <a:uFillTx/>
                  <a:latin typeface="Ford CE Light" panose="02000503020000020004" pitchFamily="2" charset="0"/>
                  <a:ea typeface="+mn-ea"/>
                  <a:cs typeface="Ford Antenna Regular"/>
                </a:rPr>
                <a:t>INNOVATION</a:t>
              </a:r>
              <a:endParaRPr kumimoji="0" lang="en-US" sz="2800" b="0" i="0" u="none" strike="noStrike" kern="1200" cap="none" spc="54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grpSp>
          <p:nvGrpSpPr>
            <p:cNvPr id="31" name="Group 30"/>
            <p:cNvGrpSpPr/>
            <p:nvPr/>
          </p:nvGrpSpPr>
          <p:grpSpPr>
            <a:xfrm>
              <a:off x="4652670" y="3053451"/>
              <a:ext cx="3585759" cy="492443"/>
              <a:chOff x="4652670" y="3193133"/>
              <a:chExt cx="3585759" cy="492443"/>
            </a:xfrm>
          </p:grpSpPr>
          <p:sp>
            <p:nvSpPr>
              <p:cNvPr id="32" name="Rectangle 31"/>
              <p:cNvSpPr/>
              <p:nvPr/>
            </p:nvSpPr>
            <p:spPr>
              <a:xfrm>
                <a:off x="4652670" y="3273804"/>
                <a:ext cx="2871413" cy="3476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Antenna Medium"/>
                  <a:ea typeface="+mn-ea"/>
                  <a:cs typeface="Ford Antenna Medium"/>
                </a:endParaRPr>
              </a:p>
            </p:txBody>
          </p:sp>
          <p:sp>
            <p:nvSpPr>
              <p:cNvPr id="33" name="TextBox 32"/>
              <p:cNvSpPr txBox="1"/>
              <p:nvPr/>
            </p:nvSpPr>
            <p:spPr>
              <a:xfrm>
                <a:off x="4667614" y="3193133"/>
                <a:ext cx="357081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2600" b="0" i="0" u="none" strike="noStrike" kern="1200" cap="none" spc="4300" normalizeH="0" baseline="0" noProof="0" dirty="0" smtClean="0">
                    <a:ln>
                      <a:noFill/>
                    </a:ln>
                    <a:solidFill>
                      <a:prstClr val="white"/>
                    </a:solidFill>
                    <a:effectLst/>
                    <a:uLnTx/>
                    <a:uFillTx/>
                    <a:latin typeface="Ford CE Light" panose="02000503020000020004" pitchFamily="2" charset="0"/>
                    <a:ea typeface="+mn-ea"/>
                    <a:cs typeface="Ford Antenna Regular"/>
                  </a:rPr>
                  <a:t>EXPO</a:t>
                </a:r>
                <a:endParaRPr kumimoji="0" lang="en-US" sz="2600" b="0" i="0" u="none" strike="noStrike" kern="1200" cap="none" spc="4300" normalizeH="0" baseline="0" noProof="0" dirty="0" smtClean="0">
                  <a:ln>
                    <a:noFill/>
                  </a:ln>
                  <a:solidFill>
                    <a:prstClr val="white"/>
                  </a:solidFill>
                  <a:effectLst/>
                  <a:uLnTx/>
                  <a:uFillTx/>
                  <a:latin typeface="Ford CE Light" panose="02000503020000020004" pitchFamily="2" charset="0"/>
                  <a:ea typeface="+mn-ea"/>
                  <a:cs typeface="Ford Antenna Regular"/>
                </a:endParaRPr>
              </a:p>
            </p:txBody>
          </p:sp>
        </p:grpSp>
      </p:grpSp>
      <p:sp>
        <p:nvSpPr>
          <p:cNvPr id="23" name="TextBox 22"/>
          <p:cNvSpPr txBox="1"/>
          <p:nvPr/>
        </p:nvSpPr>
        <p:spPr>
          <a:xfrm>
            <a:off x="6156176" y="4661815"/>
            <a:ext cx="2903597" cy="4154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BE"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rPr>
              <a:t>ACM        </a:t>
            </a:r>
            <a:r>
              <a:rPr kumimoji="0" lang="nl-BE" sz="1050" b="0" i="1"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rPr>
              <a:t>YPSILANTI, MICHIGAN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nl-BE" sz="1050" b="0" i="0" u="none" strike="noStrike" kern="1200" cap="none" spc="0" normalizeH="0" baseline="0" noProof="0" dirty="0">
                <a:ln>
                  <a:noFill/>
                </a:ln>
                <a:solidFill>
                  <a:prstClr val="black"/>
                </a:solidFill>
                <a:effectLst/>
                <a:uLnTx/>
                <a:uFillTx/>
                <a:latin typeface="Ford Antenna Medium" panose="02000505000000020004" pitchFamily="50" charset="0"/>
                <a:ea typeface="+mn-ea"/>
                <a:cs typeface="Ford Antenna Regular"/>
              </a:rPr>
              <a:t>AUGUST </a:t>
            </a:r>
            <a:r>
              <a:rPr kumimoji="0" lang="nl-BE"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rPr>
              <a:t>22 – 24 &amp;  27-28, 2018</a:t>
            </a:r>
            <a:endParaRPr kumimoji="0" lang="en-US" sz="1050" b="0" i="0" u="none" strike="noStrike" kern="1200" cap="none" spc="0" normalizeH="0" baseline="0" noProof="0" dirty="0" smtClean="0">
              <a:ln>
                <a:noFill/>
              </a:ln>
              <a:solidFill>
                <a:prstClr val="black"/>
              </a:solidFill>
              <a:effectLst/>
              <a:uLnTx/>
              <a:uFillTx/>
              <a:latin typeface="Ford Antenna Medium" panose="02000505000000020004" pitchFamily="50" charset="0"/>
              <a:ea typeface="+mn-ea"/>
              <a:cs typeface="Ford Antenna Regular"/>
            </a:endParaRPr>
          </a:p>
        </p:txBody>
      </p:sp>
    </p:spTree>
    <p:extLst>
      <p:ext uri="{BB962C8B-B14F-4D97-AF65-F5344CB8AC3E}">
        <p14:creationId xmlns:p14="http://schemas.microsoft.com/office/powerpoint/2010/main" val="1564055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22" presetClass="entr" presetSubtype="1" fill="hold" grpId="0" nodeType="withEffect">
                                  <p:stCondLst>
                                    <p:cond delay="25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p:bldP spid="2" grpId="0" animBg="1"/>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3158322" y="595014"/>
            <a:ext cx="28273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OnePager input</a:t>
            </a:r>
          </a:p>
        </p:txBody>
      </p:sp>
      <p:sp>
        <p:nvSpPr>
          <p:cNvPr id="11" name="TextBox 10"/>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7"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tangle 11"/>
          <p:cNvSpPr/>
          <p:nvPr/>
        </p:nvSpPr>
        <p:spPr>
          <a:xfrm>
            <a:off x="395546" y="987574"/>
            <a:ext cx="8352928" cy="3247878"/>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Fields for the One Pagers are collected through the attached Excel Sheet and 2 powerpoint templates for the One Pager picture and the Supplier logo.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Please fill in all the fields in the table:</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all fields will be used to display on the evaluators tablets, but they will be used for the report out of the results after the event, therefore please complete all fields</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See next page for some further instructions.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For the picture and the logo, please use the powerpoint size templates (ProjectPicture.pptx for the one</a:t>
            </a:r>
            <a:r>
              <a:rPr kumimoji="0" lang="en-US" sz="1200" b="0"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pager </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picture and SupplierLogo.pptx for your company logo) to assure that your picture and logo will fit in the available space on the tablets and PowerPoint one pagers.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Once ready, please save as </a:t>
            </a:r>
            <a:r>
              <a:rPr kumimoji="0" lang="en-US" sz="12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pptx</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files</a:t>
            </a:r>
          </a:p>
          <a:p>
            <a:pPr marL="628650" lvl="1" indent="-171450">
              <a:buFont typeface="Courier New" panose="02070309020205020404" pitchFamily="49" charset="0"/>
              <a:buChar char="o"/>
              <a:defRPr/>
            </a:pPr>
            <a:r>
              <a:rPr lang="en-US" sz="1200" dirty="0" smtClean="0">
                <a:solidFill>
                  <a:prstClr val="black"/>
                </a:solidFill>
                <a:latin typeface="Arial" panose="020B0604020202020204" pitchFamily="34" charset="0"/>
                <a:cs typeface="Arial" panose="020B0604020202020204" pitchFamily="34" charset="0"/>
              </a:rPr>
              <a:t>“CompanyName.pptx” for company logo</a:t>
            </a:r>
          </a:p>
          <a:p>
            <a:pPr marL="628650" lvl="1" indent="-171450">
              <a:buFont typeface="Courier New" panose="02070309020205020404" pitchFamily="49" charset="0"/>
              <a:buChar char="o"/>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“ConceptID#.pptx” (i.e. </a:t>
            </a:r>
            <a:r>
              <a:rPr lang="en-US" sz="1200" dirty="0" smtClean="0">
                <a:solidFill>
                  <a:prstClr val="black"/>
                </a:solidFill>
                <a:latin typeface="Arial" panose="020B0604020202020204" pitchFamily="34" charset="0"/>
                <a:cs typeface="Arial" panose="020B0604020202020204" pitchFamily="34" charset="0"/>
              </a:rPr>
              <a:t>400.pptx or 400_1.pptx)</a:t>
            </a:r>
            <a:endParaRPr lang="en-US" sz="1200" dirty="0">
              <a:solidFill>
                <a:prstClr val="black"/>
              </a:solidFill>
              <a:latin typeface="Arial" panose="020B0604020202020204" pitchFamily="34" charset="0"/>
              <a:cs typeface="Arial" panose="020B0604020202020204" pitchFamily="34" charset="0"/>
            </a:endParaRPr>
          </a:p>
          <a:p>
            <a:pPr marL="628650" lvl="1" indent="-171450">
              <a:buFont typeface="Arial" panose="020B0604020202020204" pitchFamily="34" charset="0"/>
              <a:buChar char="•"/>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09315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04048" y="1131590"/>
            <a:ext cx="3724983" cy="2578835"/>
          </a:xfrm>
          <a:prstGeom prst="rect">
            <a:avLst/>
          </a:prstGeom>
        </p:spPr>
      </p:pic>
      <p:sp>
        <p:nvSpPr>
          <p:cNvPr id="4" name="Rectangle 3"/>
          <p:cNvSpPr/>
          <p:nvPr/>
        </p:nvSpPr>
        <p:spPr>
          <a:xfrm>
            <a:off x="395546" y="987574"/>
            <a:ext cx="4248462" cy="3247878"/>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big field on the left consists of 3 fields (2 fields for suppliers) which are collected separately, but should fit into the details field together – </a:t>
            </a:r>
            <a:r>
              <a:rPr kumimoji="0" lang="en-US" sz="1200" b="1" i="0" u="sng"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MAX 750 characters in total (excluding the headers)! </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Central Question (not for suppliers)</a:t>
            </a: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Customer Benefit</a:t>
            </a:r>
          </a:p>
          <a:p>
            <a:pPr marL="628650" marR="0" lvl="1"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Description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The Business Driver field may be </a:t>
            </a: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max. 200 characters</a:t>
            </a: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It is easiest to first prepare your text and then copy it to the sharepoint list. Please keep special formatting to a minimum.</a:t>
            </a:r>
          </a:p>
        </p:txBody>
      </p:sp>
      <p:sp>
        <p:nvSpPr>
          <p:cNvPr id="5" name="TextBox 4"/>
          <p:cNvSpPr txBox="1"/>
          <p:nvPr/>
        </p:nvSpPr>
        <p:spPr>
          <a:xfrm>
            <a:off x="3158322" y="595014"/>
            <a:ext cx="282737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OnePager input</a:t>
            </a:r>
          </a:p>
        </p:txBody>
      </p:sp>
      <p:sp>
        <p:nvSpPr>
          <p:cNvPr id="6" name="TextBox 5"/>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7" name="Oval 6"/>
          <p:cNvSpPr/>
          <p:nvPr/>
        </p:nvSpPr>
        <p:spPr>
          <a:xfrm>
            <a:off x="5004048" y="1364455"/>
            <a:ext cx="1944216" cy="21438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p:cNvCxnSpPr/>
          <p:nvPr/>
        </p:nvCxnSpPr>
        <p:spPr>
          <a:xfrm>
            <a:off x="3779912" y="1707654"/>
            <a:ext cx="1224136" cy="5040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507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06738"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5" name="TextBox 4"/>
          <p:cNvSpPr txBox="1"/>
          <p:nvPr/>
        </p:nvSpPr>
        <p:spPr>
          <a:xfrm>
            <a:off x="2404416" y="607789"/>
            <a:ext cx="43352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 SHIPPING INFORMATION</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6" name="TextBox 5"/>
          <p:cNvSpPr txBox="1"/>
          <p:nvPr/>
        </p:nvSpPr>
        <p:spPr>
          <a:xfrm>
            <a:off x="395536" y="915566"/>
            <a:ext cx="8599188" cy="1661993"/>
          </a:xfrm>
          <a:prstGeom prst="rect">
            <a:avLst/>
          </a:prstGeom>
          <a:noFill/>
        </p:spPr>
        <p:txBody>
          <a:bodyPr wrap="square" rtlCol="0">
            <a:spAutoFit/>
          </a:bodyPr>
          <a:lstStyle/>
          <a:p>
            <a:r>
              <a:rPr lang="de-DE" sz="1700" b="1" dirty="0" smtClean="0"/>
              <a:t>Teardown will be August 28, 4:30-7PM AND August 29, 8AM-4PM.</a:t>
            </a:r>
          </a:p>
          <a:p>
            <a:r>
              <a:rPr lang="de-DE" sz="1700" b="1" dirty="0" smtClean="0"/>
              <a:t>No early teardown will be allowed.</a:t>
            </a:r>
          </a:p>
          <a:p>
            <a:r>
              <a:rPr lang="de-DE" sz="1700" b="1" dirty="0" smtClean="0"/>
              <a:t>All properties must be carried or shipped out of ACM by 4PM August 29th.</a:t>
            </a:r>
          </a:p>
          <a:p>
            <a:endParaRPr lang="de-DE" sz="1700" b="1" dirty="0" smtClean="0"/>
          </a:p>
          <a:p>
            <a:r>
              <a:rPr lang="de-DE" sz="1700" dirty="0" smtClean="0"/>
              <a:t>If assistance with shipping is needed, please contact Jamel Belwafa (</a:t>
            </a:r>
            <a:r>
              <a:rPr lang="de-DE" sz="1700" dirty="0" smtClean="0">
                <a:hlinkClick r:id="rId2"/>
              </a:rPr>
              <a:t>JBELWAFA@ford.com</a:t>
            </a:r>
            <a:r>
              <a:rPr lang="de-DE" sz="1700" dirty="0" smtClean="0"/>
              <a:t>) during set-up days.</a:t>
            </a:r>
            <a:endParaRPr lang="de-DE" sz="1700" dirty="0"/>
          </a:p>
        </p:txBody>
      </p:sp>
    </p:spTree>
    <p:extLst>
      <p:ext uri="{BB962C8B-B14F-4D97-AF65-F5344CB8AC3E}">
        <p14:creationId xmlns:p14="http://schemas.microsoft.com/office/powerpoint/2010/main" val="1031542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3396170" y="572274"/>
            <a:ext cx="23516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ATTENDANCE</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defRPr/>
            </a:pPr>
            <a:r>
              <a:rPr lang="en-US" sz="1600" dirty="0" smtClean="0">
                <a:latin typeface="Arial" panose="020B0604020202020204" pitchFamily="34" charset="0"/>
                <a:cs typeface="Arial" panose="020B0604020202020204" pitchFamily="34" charset="0"/>
              </a:rPr>
              <a:t>Due to the size of the event &amp; general logistics, Ford Presenter &amp; Supplier Representative </a:t>
            </a:r>
            <a:r>
              <a:rPr lang="en-US" sz="1600" b="1" dirty="0" smtClean="0">
                <a:latin typeface="Arial" panose="020B0604020202020204" pitchFamily="34" charset="0"/>
                <a:cs typeface="Arial" panose="020B0604020202020204" pitchFamily="34" charset="0"/>
              </a:rPr>
              <a:t>attendance will be limited </a:t>
            </a:r>
            <a:r>
              <a:rPr lang="en-US" sz="1600" dirty="0" smtClean="0">
                <a:latin typeface="Arial" panose="020B0604020202020204" pitchFamily="34" charset="0"/>
                <a:cs typeface="Arial" panose="020B0604020202020204" pitchFamily="34" charset="0"/>
              </a:rPr>
              <a:t>per day per concept/technology. </a:t>
            </a:r>
          </a:p>
          <a:p>
            <a:pPr>
              <a:spcBef>
                <a:spcPts val="0"/>
              </a:spcBef>
              <a:spcAft>
                <a:spcPts val="1200"/>
              </a:spcAft>
              <a:defRPr/>
            </a:pPr>
            <a:r>
              <a:rPr lang="en-US" sz="1600" dirty="0" smtClean="0">
                <a:latin typeface="Arial" panose="020B0604020202020204" pitchFamily="34" charset="0"/>
                <a:cs typeface="Arial" panose="020B0604020202020204" pitchFamily="34" charset="0"/>
              </a:rPr>
              <a:t>All attendance must be submitted before the event. </a:t>
            </a:r>
          </a:p>
          <a:p>
            <a:pPr>
              <a:spcBef>
                <a:spcPts val="0"/>
              </a:spcBef>
              <a:spcAft>
                <a:spcPts val="1200"/>
              </a:spcAft>
              <a:defRPr/>
            </a:pPr>
            <a:r>
              <a:rPr lang="en-US" sz="1600" b="1" dirty="0" smtClean="0">
                <a:latin typeface="Arial" panose="020B0604020202020204" pitchFamily="34" charset="0"/>
                <a:cs typeface="Arial" panose="020B0604020202020204" pitchFamily="34" charset="0"/>
              </a:rPr>
              <a:t>Each concept </a:t>
            </a:r>
            <a:r>
              <a:rPr lang="en-US" sz="1600" dirty="0" smtClean="0">
                <a:latin typeface="Arial" panose="020B0604020202020204" pitchFamily="34" charset="0"/>
                <a:cs typeface="Arial" panose="020B0604020202020204" pitchFamily="34" charset="0"/>
              </a:rPr>
              <a:t>must have </a:t>
            </a:r>
            <a:r>
              <a:rPr lang="en-US" sz="1600" b="1" dirty="0" smtClean="0">
                <a:latin typeface="Arial" panose="020B0604020202020204" pitchFamily="34" charset="0"/>
                <a:cs typeface="Arial" panose="020B0604020202020204" pitchFamily="34" charset="0"/>
              </a:rPr>
              <a:t>ONE Ford Presenter per day. </a:t>
            </a:r>
            <a:r>
              <a:rPr lang="en-US" sz="1600" dirty="0" smtClean="0">
                <a:latin typeface="Arial" panose="020B0604020202020204" pitchFamily="34" charset="0"/>
                <a:cs typeface="Arial" panose="020B0604020202020204" pitchFamily="34" charset="0"/>
              </a:rPr>
              <a:t>Attendance must be submitted on the SharePoint.</a:t>
            </a:r>
          </a:p>
          <a:p>
            <a:pPr>
              <a:spcBef>
                <a:spcPts val="0"/>
              </a:spcBef>
              <a:spcAft>
                <a:spcPts val="1200"/>
              </a:spcAft>
              <a:defRPr/>
            </a:pPr>
            <a:r>
              <a:rPr lang="en-US" sz="1600" b="1" dirty="0" smtClean="0">
                <a:latin typeface="Arial" panose="020B0604020202020204" pitchFamily="34" charset="0"/>
                <a:cs typeface="Arial" panose="020B0604020202020204" pitchFamily="34" charset="0"/>
              </a:rPr>
              <a:t>Each SUPPLIER concept</a:t>
            </a:r>
            <a:r>
              <a:rPr lang="en-US" sz="1600" dirty="0" smtClean="0">
                <a:latin typeface="Arial" panose="020B0604020202020204" pitchFamily="34" charset="0"/>
                <a:cs typeface="Arial" panose="020B0604020202020204" pitchFamily="34" charset="0"/>
              </a:rPr>
              <a:t> can have, in addition to the Ford Presenter, </a:t>
            </a:r>
            <a:r>
              <a:rPr lang="en-US" sz="1600" b="1" dirty="0" smtClean="0">
                <a:latin typeface="Arial" panose="020B0604020202020204" pitchFamily="34" charset="0"/>
                <a:cs typeface="Arial" panose="020B0604020202020204" pitchFamily="34" charset="0"/>
              </a:rPr>
              <a:t>ONE Supplier Representative per day.</a:t>
            </a:r>
            <a:r>
              <a:rPr lang="en-US" sz="1600" dirty="0" smtClean="0">
                <a:latin typeface="Arial" panose="020B0604020202020204" pitchFamily="34" charset="0"/>
                <a:cs typeface="Arial" panose="020B0604020202020204" pitchFamily="34" charset="0"/>
              </a:rPr>
              <a:t> Attendance must be submitted via the excel form you have been sent.</a:t>
            </a:r>
          </a:p>
          <a:p>
            <a:pPr lvl="1">
              <a:spcBef>
                <a:spcPts val="0"/>
              </a:spcBef>
              <a:spcAft>
                <a:spcPts val="1200"/>
              </a:spcAft>
              <a:defRPr/>
            </a:pPr>
            <a:r>
              <a:rPr lang="en-US" sz="1200" dirty="0" smtClean="0">
                <a:latin typeface="Arial" panose="020B0604020202020204" pitchFamily="34" charset="0"/>
                <a:cs typeface="Arial" panose="020B0604020202020204" pitchFamily="34" charset="0"/>
              </a:rPr>
              <a:t>If Supplier concepts require a target vehicle, you will be permitted one additional supporter per day. The target vehicle driver must receive training from ACM prior no later than August 16</a:t>
            </a:r>
            <a:r>
              <a:rPr lang="en-US" sz="1200" baseline="30000" dirty="0" smtClean="0">
                <a:latin typeface="Arial" panose="020B0604020202020204" pitchFamily="34" charset="0"/>
                <a:cs typeface="Arial" panose="020B0604020202020204" pitchFamily="34" charset="0"/>
              </a:rPr>
              <a:t>th</a:t>
            </a:r>
            <a:r>
              <a:rPr lang="en-US" sz="1200" dirty="0" smtClean="0">
                <a:latin typeface="Arial" panose="020B0604020202020204" pitchFamily="34" charset="0"/>
                <a:cs typeface="Arial" panose="020B0604020202020204" pitchFamily="34" charset="0"/>
              </a:rPr>
              <a:t>. Please contact Marty Trenkle </a:t>
            </a:r>
            <a:r>
              <a:rPr lang="en-US" sz="1200" dirty="0" smtClean="0">
                <a:latin typeface="Arial" panose="020B0604020202020204" pitchFamily="34" charset="0"/>
                <a:cs typeface="Arial" panose="020B0604020202020204" pitchFamily="34" charset="0"/>
                <a:hlinkClick r:id="rId3"/>
              </a:rPr>
              <a:t>MTRENKL2@ford.com</a:t>
            </a:r>
            <a:r>
              <a:rPr lang="en-US" sz="1200" dirty="0" smtClean="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2000"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94472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3453872" y="572274"/>
            <a:ext cx="223625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SETUP DAYS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1200"/>
              </a:spcAft>
              <a:buNone/>
              <a:defRPr/>
            </a:pP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Setup Days:  8am-4pm,</a:t>
            </a:r>
            <a:r>
              <a:rPr kumimoji="0" lang="en-US" sz="20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Aug 16-17 </a:t>
            </a:r>
            <a:r>
              <a:rPr kumimoji="0" lang="en-US" sz="1400" b="1" i="1"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a:t>
            </a:r>
            <a:r>
              <a:rPr lang="en-US" sz="1400" b="1" i="1" dirty="0" err="1" smtClean="0">
                <a:solidFill>
                  <a:prstClr val="black"/>
                </a:solidFill>
                <a:latin typeface="Arial" panose="020B0604020202020204" pitchFamily="34" charset="0"/>
                <a:cs typeface="Arial" panose="020B0604020202020204" pitchFamily="34" charset="0"/>
              </a:rPr>
              <a:t>driveable</a:t>
            </a:r>
            <a:r>
              <a:rPr lang="en-US" sz="1400" b="1" i="1" dirty="0" smtClean="0">
                <a:solidFill>
                  <a:prstClr val="black"/>
                </a:solidFill>
                <a:latin typeface="Arial" panose="020B0604020202020204" pitchFamily="34" charset="0"/>
                <a:cs typeface="Arial" panose="020B0604020202020204" pitchFamily="34" charset="0"/>
              </a:rPr>
              <a:t> </a:t>
            </a:r>
            <a:r>
              <a:rPr lang="en-US" sz="1400" b="1" i="1" dirty="0">
                <a:solidFill>
                  <a:prstClr val="black"/>
                </a:solidFill>
                <a:latin typeface="Arial" panose="020B0604020202020204" pitchFamily="34" charset="0"/>
                <a:cs typeface="Arial" panose="020B0604020202020204" pitchFamily="34" charset="0"/>
              </a:rPr>
              <a:t>testing can start on the 15</a:t>
            </a:r>
            <a:r>
              <a:rPr lang="en-US" sz="1400" b="1" i="1" baseline="30000" dirty="0">
                <a:solidFill>
                  <a:prstClr val="black"/>
                </a:solidFill>
                <a:latin typeface="Arial" panose="020B0604020202020204" pitchFamily="34" charset="0"/>
                <a:cs typeface="Arial" panose="020B0604020202020204" pitchFamily="34" charset="0"/>
              </a:rPr>
              <a:t>th</a:t>
            </a:r>
            <a:r>
              <a:rPr lang="en-US" sz="1400" b="1" i="1" dirty="0">
                <a:solidFill>
                  <a:prstClr val="black"/>
                </a:solidFill>
                <a:latin typeface="Arial" panose="020B0604020202020204" pitchFamily="34" charset="0"/>
                <a:cs typeface="Arial" panose="020B0604020202020204" pitchFamily="34" charset="0"/>
              </a:rPr>
              <a:t>)</a:t>
            </a:r>
          </a:p>
          <a:p>
            <a:pPr>
              <a:spcBef>
                <a:spcPts val="0"/>
              </a:spcBef>
              <a:spcAft>
                <a:spcPts val="1200"/>
              </a:spcAft>
              <a:defRPr/>
            </a:pPr>
            <a:r>
              <a:rPr lang="en-US" sz="1800" dirty="0" smtClean="0">
                <a:latin typeface="Arial" panose="020B0604020202020204" pitchFamily="34" charset="0"/>
                <a:cs typeface="Arial" panose="020B0604020202020204" pitchFamily="34" charset="0"/>
              </a:rPr>
              <a:t>Please register your name and concept with the IDTE staff near the parking area.</a:t>
            </a:r>
          </a:p>
          <a:p>
            <a:pPr>
              <a:spcBef>
                <a:spcPts val="0"/>
              </a:spcBef>
              <a:spcAft>
                <a:spcPts val="1200"/>
              </a:spcAft>
              <a:defRPr/>
            </a:pPr>
            <a:r>
              <a:rPr lang="en-US" sz="1800" dirty="0" smtClean="0">
                <a:solidFill>
                  <a:prstClr val="black"/>
                </a:solidFill>
                <a:latin typeface="Arial" panose="020B0604020202020204" pitchFamily="34" charset="0"/>
                <a:cs typeface="Arial" panose="020B0604020202020204" pitchFamily="34" charset="0"/>
              </a:rPr>
              <a:t>Shipped items will be </a:t>
            </a:r>
            <a:r>
              <a:rPr lang="en-US" sz="1800" dirty="0" smtClean="0">
                <a:latin typeface="Arial" panose="020B0604020202020204" pitchFamily="34" charset="0"/>
                <a:cs typeface="Arial" panose="020B0604020202020204" pitchFamily="34" charset="0"/>
              </a:rPr>
              <a:t>retrieved from storage by ACM staff.</a:t>
            </a:r>
            <a:r>
              <a:rPr lang="en-US" sz="1800" dirty="0" smtClean="0">
                <a:solidFill>
                  <a:srgbClr val="FF0000"/>
                </a:solidFill>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There will be a central contact on site, check at registration for name &amp; contact info. </a:t>
            </a:r>
          </a:p>
          <a:p>
            <a:pPr>
              <a:spcBef>
                <a:spcPts val="0"/>
              </a:spcBef>
              <a:spcAft>
                <a:spcPts val="1200"/>
              </a:spcAft>
              <a:defRPr/>
            </a:pPr>
            <a:r>
              <a:rPr kumimoji="0" lang="en-US" sz="1800"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Supporters are responsible</a:t>
            </a:r>
            <a:r>
              <a:rPr kumimoji="0" lang="en-US" sz="1800" i="0" u="none" strike="noStrike" kern="1200" cap="none" spc="0" normalizeH="0" noProof="0" dirty="0" smtClean="0">
                <a:ln>
                  <a:noFill/>
                </a:ln>
                <a:effectLst/>
                <a:uLnTx/>
                <a:uFillTx/>
                <a:latin typeface="Arial" panose="020B0604020202020204" pitchFamily="34" charset="0"/>
                <a:cs typeface="Arial" panose="020B0604020202020204" pitchFamily="34" charset="0"/>
              </a:rPr>
              <a:t> for ensuring their concepts and equipment arrive on time </a:t>
            </a:r>
            <a:r>
              <a:rPr lang="en-US" sz="1800" dirty="0" smtClean="0">
                <a:latin typeface="Arial" panose="020B0604020202020204" pitchFamily="34" charset="0"/>
                <a:cs typeface="Arial" panose="020B0604020202020204" pitchFamily="34" charset="0"/>
              </a:rPr>
              <a:t>at ACM</a:t>
            </a:r>
            <a:r>
              <a:rPr lang="en-US" sz="1800" dirty="0">
                <a:latin typeface="Arial" panose="020B0604020202020204" pitchFamily="34" charset="0"/>
                <a:cs typeface="Arial" panose="020B0604020202020204" pitchFamily="34" charset="0"/>
              </a:rPr>
              <a:t> </a:t>
            </a:r>
            <a:endParaRPr lang="en-US" sz="1800" dirty="0" smtClean="0">
              <a:latin typeface="Arial" panose="020B0604020202020204" pitchFamily="34" charset="0"/>
              <a:cs typeface="Arial" panose="020B0604020202020204" pitchFamily="34" charset="0"/>
            </a:endParaRPr>
          </a:p>
          <a:p>
            <a:pPr>
              <a:spcBef>
                <a:spcPts val="0"/>
              </a:spcBef>
              <a:spcAft>
                <a:spcPts val="1200"/>
              </a:spcAft>
              <a:defRPr/>
            </a:pPr>
            <a:r>
              <a:rPr lang="en-US" sz="1800" baseline="0" dirty="0" smtClean="0">
                <a:latin typeface="Arial" panose="020B0604020202020204" pitchFamily="34" charset="0"/>
                <a:cs typeface="Arial" panose="020B0604020202020204" pitchFamily="34" charset="0"/>
              </a:rPr>
              <a:t>Static concept</a:t>
            </a:r>
            <a:r>
              <a:rPr lang="en-US" sz="1800" dirty="0" smtClean="0">
                <a:latin typeface="Arial" panose="020B0604020202020204" pitchFamily="34" charset="0"/>
                <a:cs typeface="Arial" panose="020B0604020202020204" pitchFamily="34" charset="0"/>
              </a:rPr>
              <a:t> supporters can find designated area to begin setup (see layout)</a:t>
            </a:r>
          </a:p>
          <a:p>
            <a:pPr>
              <a:spcBef>
                <a:spcPts val="0"/>
              </a:spcBef>
              <a:spcAft>
                <a:spcPts val="1200"/>
              </a:spcAft>
              <a:defRPr/>
            </a:pPr>
            <a:r>
              <a:rPr kumimoji="0" lang="en-US" sz="1800" i="1" u="none" strike="noStrike" kern="1200" cap="none" spc="0" normalizeH="0" baseline="0" noProof="0" dirty="0" smtClean="0">
                <a:ln>
                  <a:noFill/>
                </a:ln>
                <a:solidFill>
                  <a:srgbClr val="0064EA"/>
                </a:solidFill>
                <a:effectLst/>
                <a:uLnTx/>
                <a:uFillTx/>
                <a:latin typeface="Arial" panose="020B0604020202020204" pitchFamily="34" charset="0"/>
                <a:cs typeface="Arial" panose="020B0604020202020204" pitchFamily="34" charset="0"/>
              </a:rPr>
              <a:t>No </a:t>
            </a:r>
            <a:r>
              <a:rPr kumimoji="0" lang="en-US" sz="1800" i="1" u="none" strike="noStrike" kern="1200" cap="none" spc="0" normalizeH="0" noProof="0" dirty="0" smtClean="0">
                <a:ln>
                  <a:noFill/>
                </a:ln>
                <a:solidFill>
                  <a:srgbClr val="0064EA"/>
                </a:solidFill>
                <a:effectLst/>
                <a:uLnTx/>
                <a:uFillTx/>
                <a:latin typeface="Arial" panose="020B0604020202020204" pitchFamily="34" charset="0"/>
                <a:cs typeface="Arial" panose="020B0604020202020204" pitchFamily="34" charset="0"/>
              </a:rPr>
              <a:t>banners/posters or </a:t>
            </a:r>
            <a:r>
              <a:rPr lang="en-US" sz="1800" i="1" dirty="0">
                <a:solidFill>
                  <a:srgbClr val="0064EA"/>
                </a:solidFill>
                <a:latin typeface="Arial" panose="020B0604020202020204" pitchFamily="34" charset="0"/>
                <a:cs typeface="Arial" panose="020B0604020202020204" pitchFamily="34" charset="0"/>
              </a:rPr>
              <a:t>advertisements </a:t>
            </a:r>
            <a:r>
              <a:rPr kumimoji="0" lang="en-US" sz="1800" i="1" u="none" strike="noStrike" kern="1200" cap="none" spc="0" normalizeH="0" noProof="0" dirty="0" smtClean="0">
                <a:ln>
                  <a:noFill/>
                </a:ln>
                <a:solidFill>
                  <a:srgbClr val="0064EA"/>
                </a:solidFill>
                <a:effectLst/>
                <a:uLnTx/>
                <a:uFillTx/>
                <a:latin typeface="Arial" panose="020B0604020202020204" pitchFamily="34" charset="0"/>
                <a:cs typeface="Arial" panose="020B0604020202020204" pitchFamily="34" charset="0"/>
              </a:rPr>
              <a:t>are allowed</a:t>
            </a:r>
            <a:endParaRPr kumimoji="0" lang="en-US" sz="1800" i="1" u="none" strike="noStrike" kern="1200" cap="none" spc="0" normalizeH="0" baseline="0" noProof="0" dirty="0" smtClean="0">
              <a:ln>
                <a:noFill/>
              </a:ln>
              <a:solidFill>
                <a:srgbClr val="0064EA"/>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2000"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3778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2751119" y="572274"/>
            <a:ext cx="36417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SETUP DAYS</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CONT’D</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1200"/>
              </a:spcAft>
              <a:buNone/>
              <a:defRPr/>
            </a:pPr>
            <a:r>
              <a:rPr kumimoji="0" lang="en-US" sz="20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Setup Days:  8am-4pm,</a:t>
            </a:r>
            <a:r>
              <a:rPr kumimoji="0" lang="en-US" sz="20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1"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Aug 16-17 </a:t>
            </a:r>
            <a:r>
              <a:rPr kumimoji="0" lang="en-US" sz="1400" b="1" i="1"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a:t>
            </a:r>
            <a:r>
              <a:rPr lang="en-US" sz="1400" b="1" i="1" dirty="0" err="1" smtClean="0">
                <a:solidFill>
                  <a:prstClr val="black"/>
                </a:solidFill>
                <a:latin typeface="Arial" panose="020B0604020202020204" pitchFamily="34" charset="0"/>
                <a:cs typeface="Arial" panose="020B0604020202020204" pitchFamily="34" charset="0"/>
              </a:rPr>
              <a:t>driveable</a:t>
            </a:r>
            <a:r>
              <a:rPr lang="en-US" sz="1400" b="1" i="1" dirty="0" smtClean="0">
                <a:solidFill>
                  <a:prstClr val="black"/>
                </a:solidFill>
                <a:latin typeface="Arial" panose="020B0604020202020204" pitchFamily="34" charset="0"/>
                <a:cs typeface="Arial" panose="020B0604020202020204" pitchFamily="34" charset="0"/>
              </a:rPr>
              <a:t> </a:t>
            </a:r>
            <a:r>
              <a:rPr lang="en-US" sz="1400" b="1" i="1" dirty="0">
                <a:solidFill>
                  <a:prstClr val="black"/>
                </a:solidFill>
                <a:latin typeface="Arial" panose="020B0604020202020204" pitchFamily="34" charset="0"/>
                <a:cs typeface="Arial" panose="020B0604020202020204" pitchFamily="34" charset="0"/>
              </a:rPr>
              <a:t>testing can start on the 15</a:t>
            </a:r>
            <a:r>
              <a:rPr lang="en-US" sz="1400" b="1" i="1" baseline="30000" dirty="0">
                <a:solidFill>
                  <a:prstClr val="black"/>
                </a:solidFill>
                <a:latin typeface="Arial" panose="020B0604020202020204" pitchFamily="34" charset="0"/>
                <a:cs typeface="Arial" panose="020B0604020202020204" pitchFamily="34" charset="0"/>
              </a:rPr>
              <a:t>th</a:t>
            </a:r>
            <a:r>
              <a:rPr lang="en-US" sz="1400" b="1" i="1" dirty="0">
                <a:solidFill>
                  <a:prstClr val="black"/>
                </a:solidFill>
                <a:latin typeface="Arial" panose="020B0604020202020204" pitchFamily="34" charset="0"/>
                <a:cs typeface="Arial" panose="020B0604020202020204" pitchFamily="34" charset="0"/>
              </a:rPr>
              <a:t>)</a:t>
            </a:r>
          </a:p>
          <a:p>
            <a:pPr>
              <a:spcBef>
                <a:spcPts val="0"/>
              </a:spcBef>
              <a:spcAft>
                <a:spcPts val="600"/>
              </a:spcAft>
              <a:defRPr/>
            </a:pPr>
            <a:r>
              <a:rPr lang="en-US" sz="2000" noProof="0" dirty="0" smtClean="0">
                <a:latin typeface="Arial" panose="020B0604020202020204" pitchFamily="34" charset="0"/>
                <a:cs typeface="Arial" panose="020B0604020202020204" pitchFamily="34" charset="0"/>
              </a:rPr>
              <a:t>ACM will provide some equipment for setup</a:t>
            </a:r>
          </a:p>
          <a:p>
            <a:pPr lvl="1">
              <a:spcBef>
                <a:spcPts val="0"/>
              </a:spcBef>
              <a:spcAft>
                <a:spcPts val="1200"/>
              </a:spcAft>
              <a:buFont typeface="Courier New" panose="02070309020205020404" pitchFamily="49" charset="0"/>
              <a:buChar char="o"/>
              <a:defRPr/>
            </a:pPr>
            <a:r>
              <a:rPr lang="en-US" sz="1600" dirty="0" smtClean="0">
                <a:solidFill>
                  <a:prstClr val="black"/>
                </a:solidFill>
                <a:latin typeface="Arial" panose="020B0604020202020204" pitchFamily="34" charset="0"/>
                <a:cs typeface="Arial" panose="020B0604020202020204" pitchFamily="34" charset="0"/>
              </a:rPr>
              <a:t>A technician will be running a forklift for setup use</a:t>
            </a:r>
          </a:p>
          <a:p>
            <a:pPr>
              <a:spcBef>
                <a:spcPts val="0"/>
              </a:spcBef>
              <a:spcAft>
                <a:spcPts val="1200"/>
              </a:spcAft>
              <a:defRPr/>
            </a:pPr>
            <a:r>
              <a:rPr lang="en-US" sz="2000" dirty="0" smtClean="0">
                <a:solidFill>
                  <a:prstClr val="black"/>
                </a:solidFill>
                <a:latin typeface="Arial" panose="020B0604020202020204" pitchFamily="34" charset="0"/>
                <a:cs typeface="Arial" panose="020B0604020202020204" pitchFamily="34" charset="0"/>
              </a:rPr>
              <a:t>Strongly recommend bringing your own basic tools for setup</a:t>
            </a:r>
            <a:endParaRPr lang="en-US" sz="2000" noProof="0" dirty="0" smtClean="0">
              <a:solidFill>
                <a:prstClr val="black"/>
              </a:solidFill>
              <a:latin typeface="Arial" panose="020B0604020202020204" pitchFamily="34" charset="0"/>
              <a:cs typeface="Arial" panose="020B0604020202020204" pitchFamily="34" charset="0"/>
            </a:endParaRPr>
          </a:p>
          <a:p>
            <a:pPr>
              <a:spcBef>
                <a:spcPts val="0"/>
              </a:spcBef>
              <a:spcAft>
                <a:spcPts val="1200"/>
              </a:spcAft>
              <a:defRPr/>
            </a:pPr>
            <a:r>
              <a:rPr lang="en-US" sz="2000" dirty="0" smtClean="0">
                <a:solidFill>
                  <a:prstClr val="black"/>
                </a:solidFill>
                <a:latin typeface="Arial" panose="020B0604020202020204" pitchFamily="34" charset="0"/>
                <a:cs typeface="Arial" panose="020B0604020202020204" pitchFamily="34" charset="0"/>
              </a:rPr>
              <a:t>If you require a 12V battery or charger, you are responsible for providing for your concept. </a:t>
            </a:r>
            <a:endParaRPr lang="en-US" sz="2000" noProof="0" dirty="0" smtClean="0">
              <a:solidFill>
                <a:prstClr val="black"/>
              </a:solidFill>
              <a:latin typeface="Arial" panose="020B0604020202020204" pitchFamily="34" charset="0"/>
              <a:cs typeface="Arial" panose="020B0604020202020204" pitchFamily="34" charset="0"/>
            </a:endParaRPr>
          </a:p>
          <a:p>
            <a:pPr>
              <a:spcBef>
                <a:spcPts val="0"/>
              </a:spcBef>
              <a:spcAft>
                <a:spcPts val="600"/>
              </a:spcAft>
              <a:defRPr/>
            </a:pPr>
            <a:endParaRPr lang="en-US" sz="2000" noProof="0" dirty="0" smtClean="0">
              <a:solidFill>
                <a:prstClr val="black"/>
              </a:solidFill>
              <a:latin typeface="Arial" panose="020B0604020202020204" pitchFamily="34" charset="0"/>
              <a:cs typeface="Arial" panose="020B0604020202020204" pitchFamily="34" charset="0"/>
            </a:endParaRPr>
          </a:p>
          <a:p>
            <a:pPr>
              <a:spcBef>
                <a:spcPts val="0"/>
              </a:spcBef>
              <a:spcAft>
                <a:spcPts val="600"/>
              </a:spcAft>
              <a:defRPr/>
            </a:pPr>
            <a:endParaRPr kumimoji="0" lang="en-US" sz="2000" i="0" u="none" strike="noStrike" kern="1200" cap="none" spc="0" normalizeH="0" baseline="0" noProof="0" dirty="0" smtClean="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2000"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64435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91509" y="-20538"/>
            <a:ext cx="1867819"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ACM</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pic>
        <p:nvPicPr>
          <p:cNvPr id="5" name="Picture 4"/>
          <p:cNvPicPr>
            <a:picLocks noChangeAspect="1"/>
          </p:cNvPicPr>
          <p:nvPr/>
        </p:nvPicPr>
        <p:blipFill rotWithShape="1">
          <a:blip r:embed="rId3"/>
          <a:srcRect b="8363"/>
          <a:stretch/>
        </p:blipFill>
        <p:spPr>
          <a:xfrm>
            <a:off x="3779912" y="2211710"/>
            <a:ext cx="5299889" cy="2304256"/>
          </a:xfrm>
          <a:prstGeom prst="rect">
            <a:avLst/>
          </a:prstGeom>
        </p:spPr>
      </p:pic>
      <p:pic>
        <p:nvPicPr>
          <p:cNvPr id="4" name="Picture 3"/>
          <p:cNvPicPr>
            <a:picLocks noChangeAspect="1"/>
          </p:cNvPicPr>
          <p:nvPr/>
        </p:nvPicPr>
        <p:blipFill rotWithShape="1">
          <a:blip r:embed="rId4"/>
          <a:srcRect r="1046" b="13228"/>
          <a:stretch/>
        </p:blipFill>
        <p:spPr>
          <a:xfrm>
            <a:off x="107504" y="699542"/>
            <a:ext cx="5285204" cy="2232248"/>
          </a:xfrm>
          <a:prstGeom prst="rect">
            <a:avLst/>
          </a:prstGeom>
        </p:spPr>
      </p:pic>
      <p:sp>
        <p:nvSpPr>
          <p:cNvPr id="10" name="TextBox 9"/>
          <p:cNvSpPr txBox="1"/>
          <p:nvPr/>
        </p:nvSpPr>
        <p:spPr>
          <a:xfrm>
            <a:off x="899592" y="2931790"/>
            <a:ext cx="221246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baseline="0" noProof="0" dirty="0" smtClean="0">
                <a:ln>
                  <a:noFill/>
                </a:ln>
                <a:solidFill>
                  <a:prstClr val="black"/>
                </a:solidFill>
                <a:effectLst/>
                <a:uLnTx/>
                <a:uFillTx/>
                <a:latin typeface="Ford CE Light" panose="02000503020000020004" pitchFamily="2" charset="0"/>
                <a:ea typeface="+mn-ea"/>
                <a:cs typeface="Ford Antenna Regular"/>
              </a:rPr>
              <a:t>LONG</a:t>
            </a:r>
            <a:r>
              <a:rPr kumimoji="0" lang="en-US" sz="1400" b="1" i="0" u="none" strike="noStrike" kern="1200" cap="none" normalizeH="0" noProof="0" dirty="0" smtClean="0">
                <a:ln>
                  <a:noFill/>
                </a:ln>
                <a:solidFill>
                  <a:prstClr val="black"/>
                </a:solidFill>
                <a:effectLst/>
                <a:uLnTx/>
                <a:uFillTx/>
                <a:latin typeface="Ford CE Light" panose="02000503020000020004" pitchFamily="2" charset="0"/>
                <a:ea typeface="+mn-ea"/>
                <a:cs typeface="Ford Antenna Regular"/>
              </a:rPr>
              <a:t> TERM GARAGE</a:t>
            </a:r>
            <a:endParaRPr kumimoji="0" lang="en-US" sz="1400" b="1" i="0" u="none" strike="noStrike" kern="1200" cap="none"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1" name="TextBox 10"/>
          <p:cNvSpPr txBox="1"/>
          <p:nvPr/>
        </p:nvSpPr>
        <p:spPr>
          <a:xfrm>
            <a:off x="5990193" y="1948810"/>
            <a:ext cx="231826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baseline="0" noProof="0" dirty="0" smtClean="0">
                <a:ln>
                  <a:noFill/>
                </a:ln>
                <a:solidFill>
                  <a:prstClr val="black"/>
                </a:solidFill>
                <a:effectLst/>
                <a:uLnTx/>
                <a:uFillTx/>
                <a:latin typeface="Ford CE Light" panose="02000503020000020004" pitchFamily="2" charset="0"/>
                <a:ea typeface="+mn-ea"/>
                <a:cs typeface="Ford Antenna Regular"/>
              </a:rPr>
              <a:t>SHORT</a:t>
            </a:r>
            <a:r>
              <a:rPr kumimoji="0" lang="en-US" sz="1400" b="1" i="0" u="none" strike="noStrike" kern="1200" cap="none" normalizeH="0" noProof="0" dirty="0" smtClean="0">
                <a:ln>
                  <a:noFill/>
                </a:ln>
                <a:solidFill>
                  <a:prstClr val="black"/>
                </a:solidFill>
                <a:effectLst/>
                <a:uLnTx/>
                <a:uFillTx/>
                <a:latin typeface="Ford CE Light" panose="02000503020000020004" pitchFamily="2" charset="0"/>
                <a:ea typeface="+mn-ea"/>
                <a:cs typeface="Ford Antenna Regular"/>
              </a:rPr>
              <a:t> TERM GARAGE</a:t>
            </a:r>
            <a:endParaRPr kumimoji="0" lang="en-US" sz="1400" b="1" i="0" u="none" strike="noStrike" kern="1200" cap="none"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Tree>
    <p:extLst>
      <p:ext uri="{BB962C8B-B14F-4D97-AF65-F5344CB8AC3E}">
        <p14:creationId xmlns:p14="http://schemas.microsoft.com/office/powerpoint/2010/main" val="2226174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19051" y="14095"/>
            <a:ext cx="6188092" cy="5204212"/>
          </a:xfrm>
          <a:prstGeom prst="rect">
            <a:avLst/>
          </a:prstGeom>
        </p:spPr>
      </p:pic>
      <p:sp>
        <p:nvSpPr>
          <p:cNvPr id="42" name="Rectangle 41"/>
          <p:cNvSpPr/>
          <p:nvPr/>
        </p:nvSpPr>
        <p:spPr>
          <a:xfrm>
            <a:off x="1347935" y="-156362"/>
            <a:ext cx="6408198" cy="69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37127" y="130491"/>
            <a:ext cx="4620689" cy="30777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STATIC</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LAYOUT OVERVIEW</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2" name="5-Point Star 1"/>
          <p:cNvSpPr/>
          <p:nvPr/>
        </p:nvSpPr>
        <p:spPr>
          <a:xfrm>
            <a:off x="2074468" y="1493835"/>
            <a:ext cx="365760" cy="365760"/>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79711" y="975384"/>
            <a:ext cx="144016" cy="73332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775320" y="975384"/>
            <a:ext cx="144016" cy="73332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036705" y="975384"/>
            <a:ext cx="144016" cy="73332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37071" y="499051"/>
            <a:ext cx="1606655" cy="507831"/>
          </a:xfrm>
          <a:prstGeom prst="rect">
            <a:avLst/>
          </a:prstGeom>
          <a:solidFill>
            <a:schemeClr val="bg1"/>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DRIVABLE VEHICLE STAGING</a:t>
            </a:r>
            <a:endParaRPr lang="en-US" dirty="0">
              <a:solidFill>
                <a:schemeClr val="tx1"/>
              </a:solidFill>
            </a:endParaRPr>
          </a:p>
        </p:txBody>
      </p:sp>
      <p:cxnSp>
        <p:nvCxnSpPr>
          <p:cNvPr id="19" name="Straight Arrow Connector 18"/>
          <p:cNvCxnSpPr>
            <a:stCxn id="9" idx="1"/>
          </p:cNvCxnSpPr>
          <p:nvPr/>
        </p:nvCxnSpPr>
        <p:spPr>
          <a:xfrm flipH="1">
            <a:off x="5117951" y="752967"/>
            <a:ext cx="319120" cy="5722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1"/>
          </p:cNvCxnSpPr>
          <p:nvPr/>
        </p:nvCxnSpPr>
        <p:spPr>
          <a:xfrm flipH="1">
            <a:off x="4798831" y="752967"/>
            <a:ext cx="638240" cy="5969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1"/>
          </p:cNvCxnSpPr>
          <p:nvPr/>
        </p:nvCxnSpPr>
        <p:spPr>
          <a:xfrm flipH="1">
            <a:off x="4479711" y="752967"/>
            <a:ext cx="957360" cy="5809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799464" y="975384"/>
            <a:ext cx="124464" cy="73332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579942" y="975384"/>
            <a:ext cx="124464" cy="37451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5400000">
            <a:off x="3416374" y="1540327"/>
            <a:ext cx="124464" cy="73332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008244" y="1111432"/>
            <a:ext cx="296006" cy="52421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5400000">
            <a:off x="3249815" y="1930203"/>
            <a:ext cx="457582" cy="681504"/>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741975" y="2710930"/>
            <a:ext cx="1077828" cy="507831"/>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r>
              <a:rPr lang="en-US" dirty="0"/>
              <a:t>LONG TERM GARAGE</a:t>
            </a:r>
          </a:p>
        </p:txBody>
      </p:sp>
      <p:cxnSp>
        <p:nvCxnSpPr>
          <p:cNvPr id="39" name="Straight Arrow Connector 38"/>
          <p:cNvCxnSpPr/>
          <p:nvPr/>
        </p:nvCxnSpPr>
        <p:spPr>
          <a:xfrm flipV="1">
            <a:off x="2731622" y="2290266"/>
            <a:ext cx="593801" cy="4206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748780" y="408314"/>
            <a:ext cx="794791" cy="715581"/>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pPr algn="r"/>
            <a:r>
              <a:rPr lang="en-US" dirty="0"/>
              <a:t>SHORT TERM GARAGE</a:t>
            </a:r>
          </a:p>
        </p:txBody>
      </p:sp>
      <p:cxnSp>
        <p:nvCxnSpPr>
          <p:cNvPr id="41" name="Straight Arrow Connector 40"/>
          <p:cNvCxnSpPr>
            <a:stCxn id="40" idx="3"/>
          </p:cNvCxnSpPr>
          <p:nvPr/>
        </p:nvCxnSpPr>
        <p:spPr>
          <a:xfrm>
            <a:off x="3543571" y="766105"/>
            <a:ext cx="613152" cy="4938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939362" y="1223498"/>
            <a:ext cx="1366819" cy="300082"/>
          </a:xfrm>
          <a:prstGeom prst="rect">
            <a:avLst/>
          </a:prstGeom>
          <a:solidFill>
            <a:schemeClr val="bg1"/>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r"/>
            <a:r>
              <a:rPr lang="en-US" dirty="0" smtClean="0">
                <a:solidFill>
                  <a:schemeClr val="tx1"/>
                </a:solidFill>
              </a:rPr>
              <a:t>STATIC VEHICLES</a:t>
            </a:r>
            <a:endParaRPr lang="en-US" dirty="0">
              <a:solidFill>
                <a:schemeClr val="tx1"/>
              </a:solidFill>
            </a:endParaRPr>
          </a:p>
        </p:txBody>
      </p:sp>
      <p:cxnSp>
        <p:nvCxnSpPr>
          <p:cNvPr id="46" name="Straight Arrow Connector 45"/>
          <p:cNvCxnSpPr>
            <a:stCxn id="44" idx="3"/>
            <a:endCxn id="26" idx="1"/>
          </p:cNvCxnSpPr>
          <p:nvPr/>
        </p:nvCxnSpPr>
        <p:spPr>
          <a:xfrm flipV="1">
            <a:off x="3306181" y="1162643"/>
            <a:ext cx="273761" cy="2108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4067357" y="1959951"/>
            <a:ext cx="486075" cy="119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a:stCxn id="44" idx="3"/>
          </p:cNvCxnSpPr>
          <p:nvPr/>
        </p:nvCxnSpPr>
        <p:spPr>
          <a:xfrm>
            <a:off x="3306181" y="1373539"/>
            <a:ext cx="550246" cy="77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27" idx="1"/>
          </p:cNvCxnSpPr>
          <p:nvPr/>
        </p:nvCxnSpPr>
        <p:spPr>
          <a:xfrm>
            <a:off x="3312987" y="1358452"/>
            <a:ext cx="165619" cy="48630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8055" y="2051315"/>
            <a:ext cx="1691344" cy="715581"/>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pPr algn="r"/>
            <a:r>
              <a:rPr lang="en-US" dirty="0" smtClean="0"/>
              <a:t>DELIVERY AND </a:t>
            </a:r>
            <a:br>
              <a:rPr lang="en-US" dirty="0" smtClean="0"/>
            </a:br>
            <a:r>
              <a:rPr lang="en-US" dirty="0" smtClean="0"/>
              <a:t>VEHICLE ENTRY </a:t>
            </a:r>
            <a:br>
              <a:rPr lang="en-US" dirty="0" smtClean="0"/>
            </a:br>
            <a:r>
              <a:rPr lang="en-US" dirty="0" smtClean="0">
                <a:solidFill>
                  <a:srgbClr val="FF0000"/>
                </a:solidFill>
              </a:rPr>
              <a:t>(SETUP DAYS ONLY)</a:t>
            </a:r>
            <a:endParaRPr lang="en-US" dirty="0">
              <a:solidFill>
                <a:srgbClr val="FF0000"/>
              </a:solidFill>
            </a:endParaRPr>
          </a:p>
        </p:txBody>
      </p:sp>
      <p:cxnSp>
        <p:nvCxnSpPr>
          <p:cNvPr id="60" name="Straight Arrow Connector 59"/>
          <p:cNvCxnSpPr>
            <a:endCxn id="2" idx="2"/>
          </p:cNvCxnSpPr>
          <p:nvPr/>
        </p:nvCxnSpPr>
        <p:spPr>
          <a:xfrm flipV="1">
            <a:off x="1649811" y="1859594"/>
            <a:ext cx="494511" cy="4306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rot="16200000">
            <a:off x="3825113" y="2421367"/>
            <a:ext cx="963078" cy="300082"/>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pPr algn="ctr"/>
            <a:r>
              <a:rPr lang="en-US" dirty="0" smtClean="0">
                <a:solidFill>
                  <a:srgbClr val="FF0000"/>
                </a:solidFill>
              </a:rPr>
              <a:t>RESERVED</a:t>
            </a:r>
            <a:endParaRPr lang="en-US" dirty="0">
              <a:solidFill>
                <a:srgbClr val="FF0000"/>
              </a:solidFill>
            </a:endParaRPr>
          </a:p>
        </p:txBody>
      </p:sp>
      <p:sp>
        <p:nvSpPr>
          <p:cNvPr id="18" name="5-Point Star 17"/>
          <p:cNvSpPr/>
          <p:nvPr/>
        </p:nvSpPr>
        <p:spPr>
          <a:xfrm>
            <a:off x="3923928" y="1724110"/>
            <a:ext cx="365760" cy="365760"/>
          </a:xfrm>
          <a:prstGeom prst="star5">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4180552" y="1943440"/>
            <a:ext cx="777840" cy="5548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58391" y="2356383"/>
            <a:ext cx="1190598" cy="692497"/>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r>
              <a:rPr lang="en-US" sz="1300" dirty="0"/>
              <a:t>PARKING </a:t>
            </a:r>
            <a:r>
              <a:rPr lang="en-US" sz="1300" dirty="0" smtClean="0"/>
              <a:t>&amp; ACCESS TO</a:t>
            </a:r>
          </a:p>
          <a:p>
            <a:r>
              <a:rPr lang="en-US" sz="1300" dirty="0" smtClean="0"/>
              <a:t>REGISTRATION</a:t>
            </a:r>
            <a:endParaRPr lang="en-US" sz="1300" dirty="0"/>
          </a:p>
        </p:txBody>
      </p:sp>
      <p:sp>
        <p:nvSpPr>
          <p:cNvPr id="33" name="5-Point Star 32"/>
          <p:cNvSpPr/>
          <p:nvPr/>
        </p:nvSpPr>
        <p:spPr>
          <a:xfrm>
            <a:off x="4048893" y="3152094"/>
            <a:ext cx="365760" cy="365760"/>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727216" y="3390449"/>
            <a:ext cx="1077828" cy="715581"/>
          </a:xfrm>
          <a:prstGeom prst="rect">
            <a:avLst/>
          </a:prstGeom>
          <a:solidFill>
            <a:schemeClr val="bg1"/>
          </a:solidFill>
        </p:spPr>
        <p:txBody>
          <a:bodyPr wrap="square" rtlCol="0">
            <a:spAutoFit/>
          </a:bodyPr>
          <a:lstStyle>
            <a:defPPr>
              <a:defRPr lang="de-DE"/>
            </a:defPPr>
            <a:lvl1pPr defTabSz="685800">
              <a:defRPr sz="1350" b="1">
                <a:latin typeface="Calibri" panose="020F0502020204030204"/>
              </a:defRPr>
            </a:lvl1pPr>
          </a:lstStyle>
          <a:p>
            <a:pPr algn="ctr"/>
            <a:r>
              <a:rPr lang="en-US" dirty="0" smtClean="0">
                <a:solidFill>
                  <a:srgbClr val="00B050"/>
                </a:solidFill>
              </a:rPr>
              <a:t>IDTE EVENT</a:t>
            </a:r>
          </a:p>
          <a:p>
            <a:pPr algn="ctr"/>
            <a:r>
              <a:rPr lang="en-US" dirty="0" smtClean="0">
                <a:solidFill>
                  <a:srgbClr val="00B050"/>
                </a:solidFill>
              </a:rPr>
              <a:t>PARKING</a:t>
            </a:r>
          </a:p>
          <a:p>
            <a:pPr algn="ctr"/>
            <a:r>
              <a:rPr lang="en-US" dirty="0" smtClean="0">
                <a:solidFill>
                  <a:srgbClr val="00B050"/>
                </a:solidFill>
              </a:rPr>
              <a:t>ENTRY</a:t>
            </a:r>
            <a:endParaRPr lang="en-US" dirty="0">
              <a:solidFill>
                <a:srgbClr val="00B050"/>
              </a:solidFill>
            </a:endParaRPr>
          </a:p>
        </p:txBody>
      </p:sp>
      <p:sp>
        <p:nvSpPr>
          <p:cNvPr id="8" name="Down Arrow 7"/>
          <p:cNvSpPr/>
          <p:nvPr/>
        </p:nvSpPr>
        <p:spPr>
          <a:xfrm rot="-6600000">
            <a:off x="3842426" y="3288306"/>
            <a:ext cx="114952" cy="35004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9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1837" r="50528"/>
          <a:stretch/>
        </p:blipFill>
        <p:spPr>
          <a:xfrm>
            <a:off x="-37098" y="3003798"/>
            <a:ext cx="3203848" cy="2139702"/>
          </a:xfrm>
          <a:prstGeom prst="rect">
            <a:avLst/>
          </a:prstGeom>
        </p:spPr>
      </p:pic>
      <p:pic>
        <p:nvPicPr>
          <p:cNvPr id="9" name="Picture 8"/>
          <p:cNvPicPr>
            <a:picLocks noChangeAspect="1"/>
          </p:cNvPicPr>
          <p:nvPr/>
        </p:nvPicPr>
        <p:blipFill>
          <a:blip r:embed="rId3"/>
          <a:stretch>
            <a:fillRect/>
          </a:stretch>
        </p:blipFill>
        <p:spPr>
          <a:xfrm>
            <a:off x="2915230" y="3002928"/>
            <a:ext cx="6259354" cy="3002756"/>
          </a:xfrm>
          <a:prstGeom prst="rect">
            <a:avLst/>
          </a:prstGeom>
        </p:spPr>
      </p:pic>
      <p:sp>
        <p:nvSpPr>
          <p:cNvPr id="23" name="Rectangle 22"/>
          <p:cNvSpPr/>
          <p:nvPr/>
        </p:nvSpPr>
        <p:spPr>
          <a:xfrm>
            <a:off x="4067945" y="3689644"/>
            <a:ext cx="1944216" cy="1546402"/>
          </a:xfrm>
          <a:prstGeom prst="rect">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20521" y="-31808"/>
            <a:ext cx="2528887" cy="55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265598" y="4312804"/>
            <a:ext cx="1596815"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RESERVED PARKING</a:t>
            </a:r>
            <a:endParaRPr lang="en-US" dirty="0">
              <a:solidFill>
                <a:schemeClr val="tx1"/>
              </a:solidFill>
            </a:endParaRPr>
          </a:p>
        </p:txBody>
      </p:sp>
      <p:sp>
        <p:nvSpPr>
          <p:cNvPr id="16" name="Rectangle 15"/>
          <p:cNvSpPr/>
          <p:nvPr/>
        </p:nvSpPr>
        <p:spPr>
          <a:xfrm rot="16200000">
            <a:off x="4886172" y="1777163"/>
            <a:ext cx="1384623" cy="147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16200000">
            <a:off x="5701159" y="1670771"/>
            <a:ext cx="1384623" cy="147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39634" y="375364"/>
            <a:ext cx="1818046" cy="300082"/>
          </a:xfrm>
          <a:prstGeom prst="rect">
            <a:avLst/>
          </a:prstGeom>
          <a:solidFill>
            <a:schemeClr val="bg1"/>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TRACK ACCESS</a:t>
            </a:r>
            <a:endParaRPr lang="en-US" dirty="0">
              <a:solidFill>
                <a:schemeClr val="tx1"/>
              </a:solidFill>
            </a:endParaRPr>
          </a:p>
        </p:txBody>
      </p:sp>
      <p:sp>
        <p:nvSpPr>
          <p:cNvPr id="19" name="Up Arrow 18"/>
          <p:cNvSpPr/>
          <p:nvPr/>
        </p:nvSpPr>
        <p:spPr>
          <a:xfrm rot="18196060">
            <a:off x="266091" y="19633"/>
            <a:ext cx="254502" cy="537592"/>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Up Arrow 20"/>
          <p:cNvSpPr/>
          <p:nvPr/>
        </p:nvSpPr>
        <p:spPr>
          <a:xfrm rot="17776300">
            <a:off x="3985802" y="3360027"/>
            <a:ext cx="254502" cy="376261"/>
          </a:xfrm>
          <a:prstGeom prst="upArrow">
            <a:avLst/>
          </a:prstGeom>
          <a:solidFill>
            <a:srgbClr val="0064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265598" y="3331053"/>
            <a:ext cx="3626759" cy="369332"/>
          </a:xfrm>
          <a:prstGeom prst="rect">
            <a:avLst/>
          </a:prstGeom>
          <a:noFill/>
        </p:spPr>
        <p:txBody>
          <a:bodyPr wrap="square" rtlCol="0">
            <a:spAutoFit/>
          </a:bodyPr>
          <a:lstStyle/>
          <a:p>
            <a:r>
              <a:rPr lang="de-DE" dirty="0" smtClean="0">
                <a:solidFill>
                  <a:srgbClr val="0064EA"/>
                </a:solidFill>
              </a:rPr>
              <a:t>REGISTRATION / MAIN ENTRANCE</a:t>
            </a:r>
            <a:endParaRPr lang="en-GB" dirty="0">
              <a:solidFill>
                <a:srgbClr val="0064EA"/>
              </a:solidFill>
            </a:endParaRPr>
          </a:p>
        </p:txBody>
      </p:sp>
      <p:sp>
        <p:nvSpPr>
          <p:cNvPr id="24" name="TextBox 23"/>
          <p:cNvSpPr txBox="1"/>
          <p:nvPr/>
        </p:nvSpPr>
        <p:spPr>
          <a:xfrm>
            <a:off x="6660232" y="4354265"/>
            <a:ext cx="838816"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a:solidFill>
                  <a:schemeClr val="tx1"/>
                </a:solidFill>
              </a:rPr>
              <a:t>P</a:t>
            </a:r>
            <a:r>
              <a:rPr lang="en-US" dirty="0" smtClean="0">
                <a:solidFill>
                  <a:schemeClr val="tx1"/>
                </a:solidFill>
              </a:rPr>
              <a:t>ARKING</a:t>
            </a:r>
            <a:endParaRPr lang="en-US" dirty="0">
              <a:solidFill>
                <a:schemeClr val="tx1"/>
              </a:solidFill>
            </a:endParaRPr>
          </a:p>
        </p:txBody>
      </p:sp>
      <p:pic>
        <p:nvPicPr>
          <p:cNvPr id="4" name="Picture 3"/>
          <p:cNvPicPr>
            <a:picLocks noChangeAspect="1"/>
          </p:cNvPicPr>
          <p:nvPr/>
        </p:nvPicPr>
        <p:blipFill rotWithShape="1">
          <a:blip r:embed="rId4"/>
          <a:srcRect b="6596"/>
          <a:stretch/>
        </p:blipFill>
        <p:spPr>
          <a:xfrm>
            <a:off x="2684045" y="51470"/>
            <a:ext cx="2320003" cy="2913371"/>
          </a:xfrm>
          <a:prstGeom prst="rect">
            <a:avLst/>
          </a:prstGeom>
        </p:spPr>
      </p:pic>
      <p:sp>
        <p:nvSpPr>
          <p:cNvPr id="14" name="TextBox 13"/>
          <p:cNvSpPr txBox="1"/>
          <p:nvPr/>
        </p:nvSpPr>
        <p:spPr>
          <a:xfrm>
            <a:off x="3376131" y="17562"/>
            <a:ext cx="1818046" cy="507831"/>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dirty="0" smtClean="0">
                <a:solidFill>
                  <a:schemeClr val="tx1"/>
                </a:solidFill>
              </a:rPr>
              <a:t>SHORT TERM</a:t>
            </a:r>
          </a:p>
          <a:p>
            <a:pPr algn="ctr"/>
            <a:r>
              <a:rPr lang="en-US" dirty="0" smtClean="0">
                <a:solidFill>
                  <a:schemeClr val="tx1"/>
                </a:solidFill>
              </a:rPr>
              <a:t> GARAGE</a:t>
            </a:r>
            <a:endParaRPr lang="en-US" dirty="0">
              <a:solidFill>
                <a:schemeClr val="tx1"/>
              </a:solidFill>
            </a:endParaRPr>
          </a:p>
        </p:txBody>
      </p:sp>
      <p:sp>
        <p:nvSpPr>
          <p:cNvPr id="13" name="TextBox 12"/>
          <p:cNvSpPr txBox="1"/>
          <p:nvPr/>
        </p:nvSpPr>
        <p:spPr>
          <a:xfrm>
            <a:off x="655803" y="4822301"/>
            <a:ext cx="1818046"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LONG TERM GARAGE</a:t>
            </a:r>
            <a:endParaRPr lang="en-US" dirty="0">
              <a:solidFill>
                <a:schemeClr val="tx1"/>
              </a:solidFill>
            </a:endParaRPr>
          </a:p>
        </p:txBody>
      </p:sp>
      <p:pic>
        <p:nvPicPr>
          <p:cNvPr id="6" name="Picture 5"/>
          <p:cNvPicPr>
            <a:picLocks noChangeAspect="1"/>
          </p:cNvPicPr>
          <p:nvPr/>
        </p:nvPicPr>
        <p:blipFill>
          <a:blip r:embed="rId5"/>
          <a:stretch>
            <a:fillRect/>
          </a:stretch>
        </p:blipFill>
        <p:spPr>
          <a:xfrm>
            <a:off x="5219577" y="-35848"/>
            <a:ext cx="1658627" cy="2942866"/>
          </a:xfrm>
          <a:prstGeom prst="rect">
            <a:avLst/>
          </a:prstGeom>
        </p:spPr>
      </p:pic>
      <p:sp>
        <p:nvSpPr>
          <p:cNvPr id="15" name="TextBox 14"/>
          <p:cNvSpPr txBox="1"/>
          <p:nvPr/>
        </p:nvSpPr>
        <p:spPr>
          <a:xfrm rot="16200000">
            <a:off x="4011053" y="1387590"/>
            <a:ext cx="2405988"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DRIVEABLE VEHICLE STAGING</a:t>
            </a:r>
            <a:endParaRPr lang="en-US" dirty="0">
              <a:solidFill>
                <a:schemeClr val="tx1"/>
              </a:solidFill>
            </a:endParaRPr>
          </a:p>
        </p:txBody>
      </p:sp>
      <p:pic>
        <p:nvPicPr>
          <p:cNvPr id="2" name="Picture 1"/>
          <p:cNvPicPr>
            <a:picLocks noChangeAspect="1"/>
          </p:cNvPicPr>
          <p:nvPr/>
        </p:nvPicPr>
        <p:blipFill rotWithShape="1">
          <a:blip r:embed="rId6"/>
          <a:srcRect l="6003" t="5924" r="11187" b="8903"/>
          <a:stretch/>
        </p:blipFill>
        <p:spPr>
          <a:xfrm>
            <a:off x="83172" y="2931790"/>
            <a:ext cx="3179181" cy="2119455"/>
          </a:xfrm>
          <a:prstGeom prst="rect">
            <a:avLst/>
          </a:prstGeom>
        </p:spPr>
      </p:pic>
      <p:sp>
        <p:nvSpPr>
          <p:cNvPr id="20" name="Up Arrow 19"/>
          <p:cNvSpPr/>
          <p:nvPr/>
        </p:nvSpPr>
        <p:spPr>
          <a:xfrm rot="13036700">
            <a:off x="2119555" y="2996014"/>
            <a:ext cx="254502" cy="53759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8093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987824" y="2973853"/>
            <a:ext cx="6156176" cy="2189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a:srcRect t="11837" r="50528"/>
          <a:stretch/>
        </p:blipFill>
        <p:spPr>
          <a:xfrm>
            <a:off x="-37098" y="3003798"/>
            <a:ext cx="3203848" cy="2139702"/>
          </a:xfrm>
          <a:prstGeom prst="rect">
            <a:avLst/>
          </a:prstGeom>
        </p:spPr>
      </p:pic>
      <p:sp>
        <p:nvSpPr>
          <p:cNvPr id="10" name="Rectangle 9"/>
          <p:cNvSpPr/>
          <p:nvPr/>
        </p:nvSpPr>
        <p:spPr>
          <a:xfrm>
            <a:off x="3220521" y="-31808"/>
            <a:ext cx="2528887" cy="557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6200000">
            <a:off x="4886172" y="1777163"/>
            <a:ext cx="1384623" cy="147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16200000">
            <a:off x="5701159" y="1670771"/>
            <a:ext cx="1384623" cy="147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376131" y="17562"/>
            <a:ext cx="1818046" cy="507831"/>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dirty="0" smtClean="0">
                <a:solidFill>
                  <a:schemeClr val="tx1"/>
                </a:solidFill>
              </a:rPr>
              <a:t>SHORT TERM</a:t>
            </a:r>
          </a:p>
          <a:p>
            <a:pPr algn="ctr"/>
            <a:r>
              <a:rPr lang="en-US" dirty="0" smtClean="0">
                <a:solidFill>
                  <a:schemeClr val="tx1"/>
                </a:solidFill>
              </a:rPr>
              <a:t> GARAGE</a:t>
            </a:r>
            <a:endParaRPr lang="en-US" dirty="0">
              <a:solidFill>
                <a:schemeClr val="tx1"/>
              </a:solidFill>
            </a:endParaRPr>
          </a:p>
        </p:txBody>
      </p:sp>
      <p:sp>
        <p:nvSpPr>
          <p:cNvPr id="13" name="TextBox 12"/>
          <p:cNvSpPr txBox="1"/>
          <p:nvPr/>
        </p:nvSpPr>
        <p:spPr>
          <a:xfrm>
            <a:off x="655803" y="4822301"/>
            <a:ext cx="1818046"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LONG TERM GARAGE</a:t>
            </a:r>
            <a:endParaRPr lang="en-US" dirty="0">
              <a:solidFill>
                <a:schemeClr val="tx1"/>
              </a:solidFill>
            </a:endParaRPr>
          </a:p>
        </p:txBody>
      </p:sp>
      <p:pic>
        <p:nvPicPr>
          <p:cNvPr id="6" name="Picture 5"/>
          <p:cNvPicPr>
            <a:picLocks noChangeAspect="1"/>
          </p:cNvPicPr>
          <p:nvPr/>
        </p:nvPicPr>
        <p:blipFill>
          <a:blip r:embed="rId3"/>
          <a:stretch>
            <a:fillRect/>
          </a:stretch>
        </p:blipFill>
        <p:spPr>
          <a:xfrm>
            <a:off x="5219577" y="-35848"/>
            <a:ext cx="1658627" cy="2942866"/>
          </a:xfrm>
          <a:prstGeom prst="rect">
            <a:avLst/>
          </a:prstGeom>
        </p:spPr>
      </p:pic>
      <p:sp>
        <p:nvSpPr>
          <p:cNvPr id="15" name="TextBox 14"/>
          <p:cNvSpPr txBox="1"/>
          <p:nvPr/>
        </p:nvSpPr>
        <p:spPr>
          <a:xfrm rot="16200000">
            <a:off x="4011053" y="1387590"/>
            <a:ext cx="2405988" cy="300082"/>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DRIVEABLE VEHICLE STAGING</a:t>
            </a:r>
            <a:endParaRPr lang="en-US" dirty="0">
              <a:solidFill>
                <a:schemeClr val="tx1"/>
              </a:solidFill>
            </a:endParaRPr>
          </a:p>
        </p:txBody>
      </p:sp>
      <p:pic>
        <p:nvPicPr>
          <p:cNvPr id="2" name="Picture 1"/>
          <p:cNvPicPr>
            <a:picLocks noChangeAspect="1"/>
          </p:cNvPicPr>
          <p:nvPr/>
        </p:nvPicPr>
        <p:blipFill rotWithShape="1">
          <a:blip r:embed="rId4"/>
          <a:srcRect l="6003" t="5924" r="11187" b="8903"/>
          <a:stretch/>
        </p:blipFill>
        <p:spPr>
          <a:xfrm>
            <a:off x="83172" y="2931790"/>
            <a:ext cx="3179181" cy="2119455"/>
          </a:xfrm>
          <a:prstGeom prst="rect">
            <a:avLst/>
          </a:prstGeom>
        </p:spPr>
      </p:pic>
      <p:sp>
        <p:nvSpPr>
          <p:cNvPr id="20" name="Up Arrow 19"/>
          <p:cNvSpPr/>
          <p:nvPr/>
        </p:nvSpPr>
        <p:spPr>
          <a:xfrm rot="13036700">
            <a:off x="2119555" y="2996014"/>
            <a:ext cx="254502" cy="537592"/>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stretch>
            <a:fillRect/>
          </a:stretch>
        </p:blipFill>
        <p:spPr>
          <a:xfrm>
            <a:off x="156862" y="2891360"/>
            <a:ext cx="3584957" cy="2252140"/>
          </a:xfrm>
          <a:prstGeom prst="rect">
            <a:avLst/>
          </a:prstGeom>
        </p:spPr>
      </p:pic>
      <p:pic>
        <p:nvPicPr>
          <p:cNvPr id="7" name="Picture 6"/>
          <p:cNvPicPr>
            <a:picLocks noChangeAspect="1"/>
          </p:cNvPicPr>
          <p:nvPr/>
        </p:nvPicPr>
        <p:blipFill>
          <a:blip r:embed="rId6"/>
          <a:stretch>
            <a:fillRect/>
          </a:stretch>
        </p:blipFill>
        <p:spPr>
          <a:xfrm>
            <a:off x="3650579" y="51470"/>
            <a:ext cx="2840519" cy="3506572"/>
          </a:xfrm>
          <a:prstGeom prst="rect">
            <a:avLst/>
          </a:prstGeom>
        </p:spPr>
      </p:pic>
      <p:pic>
        <p:nvPicPr>
          <p:cNvPr id="12" name="Picture 11"/>
          <p:cNvPicPr>
            <a:picLocks noChangeAspect="1"/>
          </p:cNvPicPr>
          <p:nvPr/>
        </p:nvPicPr>
        <p:blipFill>
          <a:blip r:embed="rId7"/>
          <a:stretch>
            <a:fillRect/>
          </a:stretch>
        </p:blipFill>
        <p:spPr>
          <a:xfrm>
            <a:off x="6421546" y="58032"/>
            <a:ext cx="1924484" cy="3460881"/>
          </a:xfrm>
          <a:prstGeom prst="rect">
            <a:avLst/>
          </a:prstGeom>
        </p:spPr>
      </p:pic>
      <p:sp>
        <p:nvSpPr>
          <p:cNvPr id="25" name="TextBox 24"/>
          <p:cNvSpPr txBox="1"/>
          <p:nvPr/>
        </p:nvSpPr>
        <p:spPr>
          <a:xfrm>
            <a:off x="3382623" y="3991517"/>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A</a:t>
            </a:r>
            <a:endParaRPr lang="en-US" sz="2400" dirty="0">
              <a:solidFill>
                <a:schemeClr val="tx1">
                  <a:lumMod val="50000"/>
                  <a:lumOff val="50000"/>
                </a:schemeClr>
              </a:solidFill>
            </a:endParaRPr>
          </a:p>
        </p:txBody>
      </p:sp>
      <p:sp>
        <p:nvSpPr>
          <p:cNvPr id="26" name="TextBox 25"/>
          <p:cNvSpPr txBox="1"/>
          <p:nvPr/>
        </p:nvSpPr>
        <p:spPr>
          <a:xfrm>
            <a:off x="3437572" y="2803145"/>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B</a:t>
            </a:r>
            <a:endParaRPr lang="en-US" sz="2400" dirty="0">
              <a:solidFill>
                <a:schemeClr val="tx1">
                  <a:lumMod val="50000"/>
                  <a:lumOff val="50000"/>
                </a:schemeClr>
              </a:solidFill>
            </a:endParaRPr>
          </a:p>
        </p:txBody>
      </p:sp>
      <p:sp>
        <p:nvSpPr>
          <p:cNvPr id="27" name="TextBox 26"/>
          <p:cNvSpPr txBox="1"/>
          <p:nvPr/>
        </p:nvSpPr>
        <p:spPr>
          <a:xfrm>
            <a:off x="3679045" y="1791816"/>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C</a:t>
            </a:r>
            <a:endParaRPr lang="en-US" sz="2400" dirty="0">
              <a:solidFill>
                <a:schemeClr val="tx1">
                  <a:lumMod val="50000"/>
                  <a:lumOff val="50000"/>
                </a:schemeClr>
              </a:solidFill>
            </a:endParaRPr>
          </a:p>
        </p:txBody>
      </p:sp>
      <p:sp>
        <p:nvSpPr>
          <p:cNvPr id="28" name="TextBox 27"/>
          <p:cNvSpPr txBox="1"/>
          <p:nvPr/>
        </p:nvSpPr>
        <p:spPr>
          <a:xfrm>
            <a:off x="4218776" y="3210381"/>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D</a:t>
            </a:r>
            <a:endParaRPr lang="en-US" sz="2400" dirty="0">
              <a:solidFill>
                <a:schemeClr val="tx1">
                  <a:lumMod val="50000"/>
                  <a:lumOff val="50000"/>
                </a:schemeClr>
              </a:solidFill>
            </a:endParaRPr>
          </a:p>
        </p:txBody>
      </p:sp>
      <p:sp>
        <p:nvSpPr>
          <p:cNvPr id="29" name="TextBox 28"/>
          <p:cNvSpPr txBox="1"/>
          <p:nvPr/>
        </p:nvSpPr>
        <p:spPr>
          <a:xfrm>
            <a:off x="5228024" y="3248006"/>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E</a:t>
            </a:r>
            <a:endParaRPr lang="en-US" sz="2400" dirty="0">
              <a:solidFill>
                <a:schemeClr val="tx1">
                  <a:lumMod val="50000"/>
                  <a:lumOff val="50000"/>
                </a:schemeClr>
              </a:solidFill>
            </a:endParaRPr>
          </a:p>
        </p:txBody>
      </p:sp>
      <p:sp>
        <p:nvSpPr>
          <p:cNvPr id="30" name="TextBox 29"/>
          <p:cNvSpPr txBox="1"/>
          <p:nvPr/>
        </p:nvSpPr>
        <p:spPr>
          <a:xfrm>
            <a:off x="6528490" y="3396557"/>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F</a:t>
            </a:r>
            <a:endParaRPr lang="en-US" sz="2400" dirty="0">
              <a:solidFill>
                <a:schemeClr val="tx1">
                  <a:lumMod val="50000"/>
                  <a:lumOff val="50000"/>
                </a:schemeClr>
              </a:solidFill>
            </a:endParaRPr>
          </a:p>
        </p:txBody>
      </p:sp>
      <p:sp>
        <p:nvSpPr>
          <p:cNvPr id="31" name="TextBox 30"/>
          <p:cNvSpPr txBox="1"/>
          <p:nvPr/>
        </p:nvSpPr>
        <p:spPr>
          <a:xfrm>
            <a:off x="7223494" y="3426760"/>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G</a:t>
            </a:r>
            <a:endParaRPr lang="en-US" sz="2400" dirty="0">
              <a:solidFill>
                <a:schemeClr val="tx1">
                  <a:lumMod val="50000"/>
                  <a:lumOff val="50000"/>
                </a:schemeClr>
              </a:solidFill>
            </a:endParaRPr>
          </a:p>
        </p:txBody>
      </p:sp>
      <p:sp>
        <p:nvSpPr>
          <p:cNvPr id="32" name="TextBox 31"/>
          <p:cNvSpPr txBox="1"/>
          <p:nvPr/>
        </p:nvSpPr>
        <p:spPr>
          <a:xfrm>
            <a:off x="7918498" y="3217170"/>
            <a:ext cx="401338" cy="461665"/>
          </a:xfrm>
          <a:prstGeom prst="rect">
            <a:avLst/>
          </a:prstGeom>
          <a:no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ctr"/>
            <a:r>
              <a:rPr lang="en-US" sz="2400" dirty="0" smtClean="0">
                <a:solidFill>
                  <a:schemeClr val="tx1">
                    <a:lumMod val="50000"/>
                    <a:lumOff val="50000"/>
                  </a:schemeClr>
                </a:solidFill>
              </a:rPr>
              <a:t>H</a:t>
            </a:r>
            <a:endParaRPr lang="en-US" sz="2400" dirty="0">
              <a:solidFill>
                <a:schemeClr val="tx1">
                  <a:lumMod val="50000"/>
                  <a:lumOff val="50000"/>
                </a:schemeClr>
              </a:solidFill>
            </a:endParaRPr>
          </a:p>
        </p:txBody>
      </p:sp>
      <p:cxnSp>
        <p:nvCxnSpPr>
          <p:cNvPr id="34" name="Straight Arrow Connector 33"/>
          <p:cNvCxnSpPr/>
          <p:nvPr/>
        </p:nvCxnSpPr>
        <p:spPr>
          <a:xfrm>
            <a:off x="6421546" y="1203598"/>
            <a:ext cx="20388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467107" y="2252317"/>
            <a:ext cx="19933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243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5" name="TextBox 4"/>
          <p:cNvSpPr txBox="1"/>
          <p:nvPr/>
        </p:nvSpPr>
        <p:spPr>
          <a:xfrm>
            <a:off x="2924101" y="524458"/>
            <a:ext cx="32958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500" noProof="0" dirty="0" smtClean="0">
                <a:solidFill>
                  <a:prstClr val="black"/>
                </a:solidFill>
                <a:latin typeface="Ford CE Light" panose="02000503020000020004" pitchFamily="2" charset="0"/>
                <a:cs typeface="Ford Antenna Regular"/>
              </a:rPr>
              <a:t>TABLE OF CONTENTS</a:t>
            </a:r>
            <a:endParaRPr kumimoji="0" lang="en-US" sz="1400" b="1" i="0" u="none" strike="noStrike" kern="1200" cap="none" spc="50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6" name="TextBox 5"/>
          <p:cNvSpPr txBox="1"/>
          <p:nvPr/>
        </p:nvSpPr>
        <p:spPr>
          <a:xfrm>
            <a:off x="701053" y="832235"/>
            <a:ext cx="3870967" cy="36009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rPr>
              <a:t>GENERAL EVENT OVERVIEW</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2" action="ppaction://hlinksldjump"/>
              </a:rPr>
              <a:t>2017 video</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3" action="ppaction://hlinksldjump"/>
              </a:rPr>
              <a:t>Overview</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4" action="ppaction://hlinksldjump"/>
              </a:rPr>
              <a:t>Evaluators Routine</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5" action="ppaction://hlinksldjump"/>
              </a:rPr>
              <a:t>Key Dates</a:t>
            </a:r>
            <a:endParaRPr lang="en-US" sz="1200" dirty="0" smtClean="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smtClean="0">
                <a:ln>
                  <a:noFill/>
                </a:ln>
                <a:solidFill>
                  <a:prstClr val="black"/>
                </a:solidFill>
                <a:effectLst/>
                <a:uLnTx/>
                <a:uFillTx/>
                <a:latin typeface="Calibri" panose="020F0502020204030204"/>
                <a:ea typeface="+mn-ea"/>
                <a:cs typeface="+mn-cs"/>
              </a:rPr>
              <a:t>SETUP</a:t>
            </a:r>
            <a:r>
              <a:rPr kumimoji="0" lang="en-US" sz="1400" b="1" i="0" u="none" strike="noStrike" kern="1200" cap="none" spc="0" normalizeH="0" noProof="0" dirty="0" smtClean="0">
                <a:ln>
                  <a:noFill/>
                </a:ln>
                <a:solidFill>
                  <a:prstClr val="black"/>
                </a:solidFill>
                <a:effectLst/>
                <a:uLnTx/>
                <a:uFillTx/>
                <a:latin typeface="Calibri" panose="020F0502020204030204"/>
                <a:ea typeface="+mn-ea"/>
                <a:cs typeface="+mn-cs"/>
              </a:rPr>
              <a:t> INFORMATION</a:t>
            </a:r>
          </a:p>
          <a:p>
            <a:pPr marL="742950" lvl="1" indent="-285750">
              <a:buFont typeface="Wingdings" panose="05000000000000000000" pitchFamily="2" charset="2"/>
              <a:buChar char="§"/>
            </a:pPr>
            <a:r>
              <a:rPr kumimoji="0" lang="en-US" sz="1200" b="0" i="0" u="none" strike="noStrike" kern="1200" cap="none" spc="0" normalizeH="0" noProof="0" dirty="0" smtClean="0">
                <a:ln>
                  <a:noFill/>
                </a:ln>
                <a:solidFill>
                  <a:prstClr val="black"/>
                </a:solidFill>
                <a:effectLst/>
                <a:uLnTx/>
                <a:uFillTx/>
                <a:latin typeface="Calibri" panose="020F0502020204030204"/>
                <a:ea typeface="+mn-ea"/>
                <a:cs typeface="+mn-cs"/>
                <a:hlinkClick r:id="rId6" action="ppaction://hlinksldjump"/>
              </a:rPr>
              <a:t>General info</a:t>
            </a:r>
            <a:endParaRPr kumimoji="0" lang="en-US" sz="1200" b="0" i="0" u="none" strike="noStrike" kern="1200" cap="none" spc="0" normalizeH="0" noProof="0" dirty="0" smtClean="0">
              <a:ln>
                <a:noFill/>
              </a:ln>
              <a:solidFill>
                <a:prstClr val="black"/>
              </a:solidFill>
              <a:effectLst/>
              <a:uLnTx/>
              <a:uFillTx/>
              <a:latin typeface="Calibri" panose="020F0502020204030204"/>
              <a:ea typeface="+mn-ea"/>
              <a:cs typeface="+mn-cs"/>
            </a:endParaRPr>
          </a:p>
          <a:p>
            <a:pPr marL="1200150" lvl="2" indent="-285750">
              <a:buFont typeface="Wingdings" panose="05000000000000000000" pitchFamily="2" charset="2"/>
              <a:buChar char="§"/>
            </a:pPr>
            <a:r>
              <a:rPr lang="nl-BE" sz="1050" b="1" dirty="0">
                <a:solidFill>
                  <a:prstClr val="black"/>
                </a:solidFill>
              </a:rPr>
              <a:t>INFO REQUIRED by Aug 1st</a:t>
            </a:r>
            <a:endParaRPr lang="en-US" sz="1050" b="1" dirty="0">
              <a:solidFill>
                <a:prstClr val="black"/>
              </a:solidFill>
            </a:endParaRPr>
          </a:p>
          <a:p>
            <a:pPr marL="1200150" lvl="2" indent="-285750">
              <a:buFont typeface="Wingdings" panose="05000000000000000000" pitchFamily="2" charset="2"/>
              <a:buChar char="§"/>
            </a:pPr>
            <a:r>
              <a:rPr lang="en-US" sz="1050" dirty="0" smtClean="0">
                <a:solidFill>
                  <a:prstClr val="black"/>
                </a:solidFill>
              </a:rPr>
              <a:t>Shipping </a:t>
            </a:r>
            <a:r>
              <a:rPr lang="en-US" sz="1050" dirty="0">
                <a:solidFill>
                  <a:prstClr val="black"/>
                </a:solidFill>
              </a:rPr>
              <a:t>information</a:t>
            </a:r>
          </a:p>
          <a:p>
            <a:pPr marL="1200150" lvl="2" indent="-285750">
              <a:buFont typeface="Wingdings" panose="05000000000000000000" pitchFamily="2" charset="2"/>
              <a:buChar char="§"/>
            </a:pPr>
            <a:r>
              <a:rPr lang="en-US" sz="1050" dirty="0" smtClean="0">
                <a:solidFill>
                  <a:prstClr val="black"/>
                </a:solidFill>
                <a:latin typeface="Calibri" panose="020F0502020204030204"/>
              </a:rPr>
              <a:t>Info needed from supporters</a:t>
            </a:r>
          </a:p>
          <a:p>
            <a:pPr marL="1200150" lvl="2" indent="-285750">
              <a:buFont typeface="Wingdings" panose="05000000000000000000" pitchFamily="2" charset="2"/>
              <a:buChar char="§"/>
            </a:pPr>
            <a:r>
              <a:rPr lang="en-US" sz="1050" dirty="0" smtClean="0">
                <a:solidFill>
                  <a:prstClr val="black"/>
                </a:solidFill>
                <a:latin typeface="Calibri" panose="020F0502020204030204"/>
              </a:rPr>
              <a:t>What ACM will provide</a:t>
            </a:r>
          </a:p>
          <a:p>
            <a:pPr marL="742950" lvl="1" indent="-285750">
              <a:buFont typeface="Wingdings" panose="05000000000000000000" pitchFamily="2" charset="2"/>
              <a:buChar char="§"/>
            </a:pPr>
            <a:r>
              <a:rPr kumimoji="0" lang="en-US" sz="1200" b="0" i="0" u="none" strike="noStrike" kern="1200" cap="none" spc="0" normalizeH="0" noProof="0" dirty="0" smtClean="0">
                <a:ln>
                  <a:noFill/>
                </a:ln>
                <a:solidFill>
                  <a:prstClr val="black"/>
                </a:solidFill>
                <a:effectLst/>
                <a:uLnTx/>
                <a:uFillTx/>
                <a:latin typeface="Calibri" panose="020F0502020204030204"/>
                <a:hlinkClick r:id="rId7" action="ppaction://hlinksldjump"/>
              </a:rPr>
              <a:t>Static layout</a:t>
            </a:r>
            <a:endParaRPr kumimoji="0" lang="en-US" sz="1200" b="0" i="0" u="none" strike="noStrike" kern="1200" cap="none" spc="0" normalizeH="0" noProof="0" dirty="0" smtClean="0">
              <a:ln>
                <a:noFill/>
              </a:ln>
              <a:solidFill>
                <a:prstClr val="black"/>
              </a:solidFill>
              <a:effectLst/>
              <a:uLnTx/>
              <a:uFillTx/>
              <a:latin typeface="Calibri" panose="020F0502020204030204"/>
            </a:endParaRPr>
          </a:p>
          <a:p>
            <a:pPr marL="742950" lvl="1" indent="-285750">
              <a:buFont typeface="Wingdings" panose="05000000000000000000" pitchFamily="2" charset="2"/>
              <a:buChar char="§"/>
            </a:pPr>
            <a:r>
              <a:rPr lang="en-US" sz="1200" noProof="0" dirty="0" smtClean="0">
                <a:solidFill>
                  <a:prstClr val="black"/>
                </a:solidFill>
                <a:latin typeface="Calibri" panose="020F0502020204030204"/>
                <a:hlinkClick r:id="rId8" action="ppaction://hlinksldjump"/>
              </a:rPr>
              <a:t>Required </a:t>
            </a:r>
            <a:r>
              <a:rPr lang="en-US" sz="1200" noProof="0" dirty="0" err="1" smtClean="0">
                <a:solidFill>
                  <a:prstClr val="black"/>
                </a:solidFill>
                <a:latin typeface="Calibri" panose="020F0502020204030204"/>
                <a:hlinkClick r:id="rId8" action="ppaction://hlinksldjump"/>
              </a:rPr>
              <a:t>driveable</a:t>
            </a:r>
            <a:r>
              <a:rPr lang="en-US" sz="1200" noProof="0" dirty="0" smtClean="0">
                <a:solidFill>
                  <a:prstClr val="black"/>
                </a:solidFill>
                <a:latin typeface="Calibri" panose="020F0502020204030204"/>
                <a:hlinkClick r:id="rId8" action="ppaction://hlinksldjump"/>
              </a:rPr>
              <a:t> forms</a:t>
            </a:r>
            <a:endParaRPr lang="en-US" sz="1200" noProof="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a:solidFill>
                  <a:prstClr val="black"/>
                </a:solidFill>
                <a:hlinkClick r:id="rId9" action="ppaction://hlinksldjump"/>
              </a:rPr>
              <a:t>EV Charging</a:t>
            </a:r>
            <a:endParaRPr lang="en-US" sz="1200" dirty="0">
              <a:solidFill>
                <a:prstClr val="black"/>
              </a:solidFill>
            </a:endParaRPr>
          </a:p>
          <a:p>
            <a:pPr marL="742950" lvl="1" indent="-285750">
              <a:buFont typeface="Wingdings" panose="05000000000000000000" pitchFamily="2" charset="2"/>
              <a:buChar char="§"/>
            </a:pPr>
            <a:r>
              <a:rPr lang="en-US" sz="1200" dirty="0" err="1" smtClean="0">
                <a:solidFill>
                  <a:prstClr val="black"/>
                </a:solidFill>
                <a:latin typeface="Calibri" panose="020F0502020204030204"/>
                <a:hlinkClick r:id="rId8" action="ppaction://hlinksldjump"/>
              </a:rPr>
              <a:t>Driveable</a:t>
            </a:r>
            <a:r>
              <a:rPr lang="en-US" sz="1200" dirty="0" smtClean="0">
                <a:solidFill>
                  <a:prstClr val="black"/>
                </a:solidFill>
                <a:latin typeface="Calibri" panose="020F0502020204030204"/>
                <a:hlinkClick r:id="rId8" action="ppaction://hlinksldjump"/>
              </a:rPr>
              <a:t> layouts</a:t>
            </a:r>
            <a:endParaRPr kumimoji="0" lang="en-US" sz="1200" b="0" i="0" u="none" strike="noStrike" kern="1200" cap="none" spc="0" normalizeH="0" noProof="0" dirty="0" smtClean="0">
              <a:ln>
                <a:noFill/>
              </a:ln>
              <a:solidFill>
                <a:prstClr val="black"/>
              </a:solidFill>
              <a:effectLst/>
              <a:uLnTx/>
              <a:uFillTx/>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baseline="0" dirty="0" smtClean="0">
                <a:solidFill>
                  <a:prstClr val="black"/>
                </a:solidFill>
                <a:latin typeface="Calibri" panose="020F0502020204030204"/>
              </a:rPr>
              <a:t>DRY</a:t>
            </a:r>
            <a:r>
              <a:rPr lang="en-US" sz="1400" b="1" dirty="0" smtClean="0">
                <a:solidFill>
                  <a:prstClr val="black"/>
                </a:solidFill>
                <a:latin typeface="Calibri" panose="020F0502020204030204"/>
              </a:rPr>
              <a:t> RUN INFORMATION</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0" action="ppaction://hlinksldjump"/>
              </a:rPr>
              <a:t>Parking</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1" action="ppaction://hlinksldjump"/>
              </a:rPr>
              <a:t>Registration</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0" action="ppaction://hlinksldjump"/>
              </a:rPr>
              <a:t>Detailed Agenda</a:t>
            </a:r>
            <a:endParaRPr lang="en-US" sz="1200" dirty="0" smtClean="0">
              <a:solidFill>
                <a:prstClr val="black"/>
              </a:solidFill>
              <a:latin typeface="Calibri" panose="020F0502020204030204"/>
            </a:endParaRPr>
          </a:p>
        </p:txBody>
      </p:sp>
      <p:sp>
        <p:nvSpPr>
          <p:cNvPr id="7" name="TextBox 6"/>
          <p:cNvSpPr txBox="1"/>
          <p:nvPr/>
        </p:nvSpPr>
        <p:spPr>
          <a:xfrm>
            <a:off x="4823540" y="832235"/>
            <a:ext cx="4320460" cy="2431435"/>
          </a:xfrm>
          <a:prstGeom prst="rect">
            <a:avLst/>
          </a:prstGeom>
          <a:noFill/>
        </p:spPr>
        <p:txBody>
          <a:bodyPr wrap="square" rtlCol="0">
            <a:spAutoFit/>
          </a:bodyPr>
          <a:lstStyle/>
          <a:p>
            <a:pPr marL="285750" lvl="0" indent="-285750">
              <a:buFont typeface="Wingdings" panose="05000000000000000000" pitchFamily="2" charset="2"/>
              <a:buChar char="§"/>
              <a:defRPr/>
            </a:pPr>
            <a:r>
              <a:rPr lang="en-US" sz="1400" b="1" dirty="0" smtClean="0">
                <a:solidFill>
                  <a:prstClr val="black"/>
                </a:solidFill>
              </a:rPr>
              <a:t>EVENT WEEK INFORMATION</a:t>
            </a:r>
          </a:p>
          <a:p>
            <a:pPr marL="742950" lvl="1" indent="-285750">
              <a:buFont typeface="Wingdings" panose="05000000000000000000" pitchFamily="2" charset="2"/>
              <a:buChar char="§"/>
            </a:pPr>
            <a:r>
              <a:rPr lang="en-US" sz="1200" dirty="0" smtClean="0">
                <a:solidFill>
                  <a:prstClr val="black"/>
                </a:solidFill>
                <a:hlinkClick r:id="rId12" action="ppaction://hlinksldjump"/>
              </a:rPr>
              <a:t>Registration &amp; Badges</a:t>
            </a:r>
            <a:endParaRPr lang="en-US" sz="1200" dirty="0" smtClean="0">
              <a:solidFill>
                <a:prstClr val="black"/>
              </a:solidFill>
            </a:endParaRPr>
          </a:p>
          <a:p>
            <a:pPr marL="742950" lvl="1" indent="-285750">
              <a:buFont typeface="Wingdings" panose="05000000000000000000" pitchFamily="2" charset="2"/>
              <a:buChar char="§"/>
            </a:pPr>
            <a:r>
              <a:rPr lang="en-US" sz="1200" dirty="0" smtClean="0">
                <a:solidFill>
                  <a:prstClr val="black"/>
                </a:solidFill>
                <a:hlinkClick r:id="rId13" action="ppaction://hlinksldjump"/>
              </a:rPr>
              <a:t>Detailed Supporter Agenda</a:t>
            </a:r>
            <a:endParaRPr lang="en-US" sz="1200" dirty="0" smtClean="0">
              <a:solidFill>
                <a:prstClr val="black"/>
              </a:solidFill>
            </a:endParaRPr>
          </a:p>
          <a:p>
            <a:pPr marL="742950" lvl="1" indent="-285750">
              <a:buFont typeface="Wingdings" panose="05000000000000000000" pitchFamily="2" charset="2"/>
              <a:buChar char="§"/>
            </a:pPr>
            <a:r>
              <a:rPr lang="en-US" sz="1200" dirty="0" smtClean="0">
                <a:solidFill>
                  <a:prstClr val="black"/>
                </a:solidFill>
                <a:hlinkClick r:id="" action="ppaction://noaction"/>
              </a:rPr>
              <a:t>Detailed Evaluator Agenda</a:t>
            </a:r>
            <a:endParaRPr lang="en-US" sz="1200" dirty="0" smtClean="0">
              <a:solidFill>
                <a:prstClr val="black"/>
              </a:solidFill>
            </a:endParaRPr>
          </a:p>
          <a:p>
            <a:pPr marL="742950" lvl="1" indent="-285750">
              <a:buFont typeface="Wingdings" panose="05000000000000000000" pitchFamily="2" charset="2"/>
              <a:buChar char="§"/>
            </a:pPr>
            <a:endParaRPr lang="en-GB" sz="1200" dirty="0">
              <a:solidFill>
                <a:prstClr val="black"/>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rPr>
              <a:t>GENERAL SUPPORTER INFORMATION</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4" action="ppaction://hlinksldjump"/>
              </a:rPr>
              <a:t>Event Reminders</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5" action="ppaction://hlinksldjump"/>
              </a:rPr>
              <a:t>Things to Do </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6" action="ppaction://hlinksldjump"/>
              </a:rPr>
              <a:t>Emergency Procedure</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7" action="ppaction://hlinksldjump"/>
              </a:rPr>
              <a:t>Medical Emergency Procedure</a:t>
            </a:r>
            <a:endParaRPr lang="en-US" sz="1200" dirty="0" smtClean="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smtClean="0">
                <a:ln>
                  <a:noFill/>
                </a:ln>
                <a:solidFill>
                  <a:prstClr val="black"/>
                </a:solidFill>
                <a:effectLst/>
                <a:uLnTx/>
                <a:uFillTx/>
                <a:latin typeface="Calibri" panose="020F0502020204030204"/>
                <a:hlinkClick r:id="rId18" action="ppaction://hlinksldjump"/>
              </a:rPr>
              <a:t>FAQS</a:t>
            </a:r>
            <a:endParaRPr kumimoji="0" lang="en-US" sz="1400" b="1" i="0" u="none" strike="noStrike" kern="1200" cap="none" spc="0" normalizeH="0" baseline="0" noProof="0" dirty="0" smtClean="0">
              <a:ln>
                <a:noFill/>
              </a:ln>
              <a:solidFill>
                <a:prstClr val="black"/>
              </a:solidFill>
              <a:effectLst/>
              <a:uLnTx/>
              <a:uFillTx/>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hlinkClick r:id="rId19" action="ppaction://hlinksldjump"/>
              </a:rPr>
              <a:t>IDTE CENTRAL PLANNERS</a:t>
            </a:r>
            <a:endParaRPr kumimoji="0" lang="en-US" sz="1400" b="1" i="0" u="none" strike="noStrike" kern="1200" cap="none" spc="0" normalizeH="0" noProof="0" dirty="0" smtClean="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9723757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2951820" y="195486"/>
            <a:ext cx="3240360" cy="1127775"/>
            <a:chOff x="2483768" y="195486"/>
            <a:chExt cx="3240360" cy="1127775"/>
          </a:xfrm>
        </p:grpSpPr>
        <p:pic>
          <p:nvPicPr>
            <p:cNvPr id="3" name="Picture 1" descr="image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3768" y="504429"/>
              <a:ext cx="3240360" cy="8188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771800" y="195486"/>
              <a:ext cx="272190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TRACK ACCESS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grpSp>
      <p:sp>
        <p:nvSpPr>
          <p:cNvPr id="5" name="TextBox 4"/>
          <p:cNvSpPr txBox="1"/>
          <p:nvPr/>
        </p:nvSpPr>
        <p:spPr>
          <a:xfrm>
            <a:off x="323528" y="1437040"/>
            <a:ext cx="8712968" cy="3477875"/>
          </a:xfrm>
          <a:prstGeom prst="rect">
            <a:avLst/>
          </a:prstGeom>
          <a:noFill/>
        </p:spPr>
        <p:txBody>
          <a:bodyPr wrap="square" rtlCol="0">
            <a:spAutoFit/>
          </a:bodyPr>
          <a:lstStyle/>
          <a:p>
            <a:pPr lvl="0"/>
            <a:r>
              <a:rPr lang="en-US" sz="2000" b="1" dirty="0" smtClean="0"/>
              <a:t>Track access prior to the event schedule (scanning/mapping/practice)</a:t>
            </a:r>
          </a:p>
          <a:p>
            <a:pPr lvl="0"/>
            <a:endParaRPr lang="en-US" sz="2000" dirty="0" smtClean="0"/>
          </a:p>
          <a:p>
            <a:pPr lvl="0"/>
            <a:r>
              <a:rPr lang="en-US" dirty="0" smtClean="0"/>
              <a:t>All event required documentation (see next page) plus:</a:t>
            </a:r>
          </a:p>
          <a:p>
            <a:pPr marL="742950" lvl="1" indent="-285750">
              <a:buFont typeface="Arial" panose="020B0604020202020204" pitchFamily="34" charset="0"/>
              <a:buChar char="•"/>
            </a:pPr>
            <a:r>
              <a:rPr lang="en-US" dirty="0" smtClean="0"/>
              <a:t>ACM user </a:t>
            </a:r>
            <a:r>
              <a:rPr lang="en-US" dirty="0"/>
              <a:t>agreement. </a:t>
            </a:r>
            <a:endParaRPr lang="en-US" dirty="0" smtClean="0"/>
          </a:p>
          <a:p>
            <a:pPr marL="1200150" lvl="2" indent="-285750">
              <a:buFont typeface="Courier New" panose="02070309020205020404" pitchFamily="49" charset="0"/>
              <a:buChar char="o"/>
            </a:pPr>
            <a:r>
              <a:rPr lang="en-US" dirty="0" smtClean="0"/>
              <a:t>(Rates </a:t>
            </a:r>
            <a:r>
              <a:rPr lang="en-US" dirty="0"/>
              <a:t>for </a:t>
            </a:r>
            <a:r>
              <a:rPr lang="en-US" dirty="0" smtClean="0"/>
              <a:t>services </a:t>
            </a:r>
            <a:r>
              <a:rPr lang="en-US" dirty="0"/>
              <a:t>and COI details are in the user agreement</a:t>
            </a:r>
            <a:r>
              <a:rPr lang="en-US" dirty="0" smtClean="0"/>
              <a:t>.)</a:t>
            </a:r>
            <a:endParaRPr lang="en-US" dirty="0"/>
          </a:p>
          <a:p>
            <a:pPr marL="742950" lvl="1" indent="-285750">
              <a:buFont typeface="Arial" panose="020B0604020202020204" pitchFamily="34" charset="0"/>
              <a:buChar char="•"/>
            </a:pPr>
            <a:r>
              <a:rPr lang="en-US" dirty="0" smtClean="0"/>
              <a:t>A copy </a:t>
            </a:r>
            <a:r>
              <a:rPr lang="en-US" dirty="0"/>
              <a:t>of your W-9 </a:t>
            </a:r>
            <a:r>
              <a:rPr lang="en-US" dirty="0" smtClean="0"/>
              <a:t>to setup company in the ACM system</a:t>
            </a:r>
            <a:r>
              <a:rPr lang="en-US" dirty="0"/>
              <a:t>. </a:t>
            </a:r>
          </a:p>
          <a:p>
            <a:pPr marL="742950" lvl="1" indent="-285750">
              <a:buFont typeface="Arial" panose="020B0604020202020204" pitchFamily="34" charset="0"/>
              <a:buChar char="•"/>
            </a:pPr>
            <a:r>
              <a:rPr lang="en-US" dirty="0" smtClean="0"/>
              <a:t>PO </a:t>
            </a:r>
            <a:r>
              <a:rPr lang="en-US" dirty="0"/>
              <a:t>for </a:t>
            </a:r>
            <a:r>
              <a:rPr lang="en-US" dirty="0" smtClean="0"/>
              <a:t>agreed amount dependent on access requirements </a:t>
            </a:r>
            <a:r>
              <a:rPr lang="en-US" b="1" dirty="0" smtClean="0"/>
              <a:t>(Both Ford &amp; Supplier)</a:t>
            </a:r>
            <a:endParaRPr lang="en-US" dirty="0"/>
          </a:p>
          <a:p>
            <a:pPr marL="742950" lvl="1" indent="-285750">
              <a:buFont typeface="Arial" panose="020B0604020202020204" pitchFamily="34" charset="0"/>
              <a:buChar char="•"/>
            </a:pPr>
            <a:r>
              <a:rPr lang="en-US" dirty="0" smtClean="0"/>
              <a:t>ACM Needs </a:t>
            </a:r>
            <a:r>
              <a:rPr lang="en-US" dirty="0"/>
              <a:t>Assessment document with the details of the </a:t>
            </a:r>
            <a:r>
              <a:rPr lang="en-US" dirty="0" smtClean="0"/>
              <a:t>procedures. </a:t>
            </a:r>
            <a:endParaRPr lang="en-US" dirty="0"/>
          </a:p>
          <a:p>
            <a:endParaRPr lang="en-US" b="1" dirty="0" smtClean="0"/>
          </a:p>
          <a:p>
            <a:r>
              <a:rPr lang="en-US" b="1" dirty="0" smtClean="0"/>
              <a:t>Track tours are available after 3PM every Monday, Wednesday, and Friday. </a:t>
            </a:r>
            <a:br>
              <a:rPr lang="en-US" b="1" dirty="0" smtClean="0"/>
            </a:br>
            <a:r>
              <a:rPr lang="en-US" dirty="0" smtClean="0"/>
              <a:t>Please contact Marty Trenkle </a:t>
            </a:r>
            <a:r>
              <a:rPr lang="en-US" sz="1400" dirty="0" smtClean="0"/>
              <a:t>(</a:t>
            </a:r>
            <a:r>
              <a:rPr lang="en-US" sz="1400" dirty="0">
                <a:latin typeface="Arial" panose="020B0604020202020204" pitchFamily="34" charset="0"/>
                <a:cs typeface="Arial" panose="020B0604020202020204" pitchFamily="34" charset="0"/>
                <a:hlinkClick r:id="rId4"/>
              </a:rPr>
              <a:t>MTRENKL2@ford.com </a:t>
            </a:r>
            <a:r>
              <a:rPr lang="en-US" sz="1400" dirty="0" smtClean="0">
                <a:latin typeface="Arial" panose="020B0604020202020204" pitchFamily="34" charset="0"/>
                <a:cs typeface="Arial" panose="020B0604020202020204" pitchFamily="34" charset="0"/>
              </a:rPr>
              <a:t>)</a:t>
            </a:r>
            <a:r>
              <a:rPr lang="en-US" dirty="0" smtClean="0"/>
              <a:t> for availability and to schedule a tour.</a:t>
            </a:r>
            <a:endParaRPr lang="en-US" dirty="0"/>
          </a:p>
          <a:p>
            <a:pPr lvl="0"/>
            <a:endParaRPr lang="en-US" dirty="0"/>
          </a:p>
        </p:txBody>
      </p:sp>
    </p:spTree>
    <p:extLst>
      <p:ext uri="{BB962C8B-B14F-4D97-AF65-F5344CB8AC3E}">
        <p14:creationId xmlns:p14="http://schemas.microsoft.com/office/powerpoint/2010/main" val="22642198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51820" y="51470"/>
            <a:ext cx="3240360" cy="1127775"/>
            <a:chOff x="2483768" y="195486"/>
            <a:chExt cx="3240360" cy="1127775"/>
          </a:xfrm>
        </p:grpSpPr>
        <p:pic>
          <p:nvPicPr>
            <p:cNvPr id="3" name="Picture 1" descr="image00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83768" y="504429"/>
              <a:ext cx="3240360" cy="8188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742998" y="195486"/>
              <a:ext cx="272190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TRACK ACCESS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grpSp>
      <p:sp>
        <p:nvSpPr>
          <p:cNvPr id="5" name="TextBox 4"/>
          <p:cNvSpPr txBox="1"/>
          <p:nvPr/>
        </p:nvSpPr>
        <p:spPr>
          <a:xfrm>
            <a:off x="323528" y="1059582"/>
            <a:ext cx="8712968" cy="3600986"/>
          </a:xfrm>
          <a:prstGeom prst="rect">
            <a:avLst/>
          </a:prstGeom>
          <a:noFill/>
        </p:spPr>
        <p:txBody>
          <a:bodyPr wrap="square" rtlCol="0">
            <a:spAutoFit/>
          </a:bodyPr>
          <a:lstStyle/>
          <a:p>
            <a:r>
              <a:rPr lang="en-US" sz="2000" b="1" dirty="0" smtClean="0"/>
              <a:t>Track Access during event (August 15</a:t>
            </a:r>
            <a:r>
              <a:rPr lang="en-US" sz="2000" b="1" baseline="30000" dirty="0" smtClean="0"/>
              <a:t>th</a:t>
            </a:r>
            <a:r>
              <a:rPr lang="en-US" sz="2000" b="1" dirty="0" smtClean="0"/>
              <a:t> thru the 28</a:t>
            </a:r>
            <a:r>
              <a:rPr lang="en-US" sz="2000" b="1" baseline="30000" dirty="0" smtClean="0"/>
              <a:t>th</a:t>
            </a:r>
            <a:r>
              <a:rPr lang="en-US" sz="2000" b="1" dirty="0" smtClean="0"/>
              <a:t>)</a:t>
            </a:r>
          </a:p>
          <a:p>
            <a:endParaRPr lang="en-US" sz="1000" dirty="0" smtClean="0"/>
          </a:p>
          <a:p>
            <a:pPr marL="285750" indent="-285750">
              <a:buFont typeface="Arial" panose="020B0604020202020204" pitchFamily="34" charset="0"/>
              <a:buChar char="•"/>
            </a:pPr>
            <a:r>
              <a:rPr lang="en-US" dirty="0" smtClean="0"/>
              <a:t>All drivers (SME’s when evaluator is driving) require ACM Track Safety Training</a:t>
            </a:r>
          </a:p>
          <a:p>
            <a:pPr marL="742950" lvl="1" indent="-285750">
              <a:buFont typeface="Courier New" panose="02070309020205020404" pitchFamily="49" charset="0"/>
              <a:buChar char="o"/>
            </a:pPr>
            <a:r>
              <a:rPr lang="en-US" dirty="0" smtClean="0"/>
              <a:t>Training is tentatively scheduled for August 10</a:t>
            </a:r>
            <a:r>
              <a:rPr lang="en-US" baseline="30000" dirty="0" smtClean="0"/>
              <a:t>th</a:t>
            </a:r>
            <a:r>
              <a:rPr lang="en-US" dirty="0" smtClean="0"/>
              <a:t>, 14</a:t>
            </a:r>
            <a:r>
              <a:rPr lang="en-US" baseline="30000" dirty="0" smtClean="0"/>
              <a:t>th</a:t>
            </a:r>
            <a:r>
              <a:rPr lang="en-US" dirty="0" smtClean="0"/>
              <a:t> &amp; </a:t>
            </a:r>
            <a:r>
              <a:rPr lang="en-US" dirty="0"/>
              <a:t>16</a:t>
            </a:r>
            <a:r>
              <a:rPr lang="en-US" baseline="30000" dirty="0"/>
              <a:t>th </a:t>
            </a:r>
            <a:r>
              <a:rPr lang="en-US" dirty="0"/>
              <a:t>for European </a:t>
            </a:r>
            <a:r>
              <a:rPr lang="en-US" dirty="0">
                <a:solidFill>
                  <a:srgbClr val="474847"/>
                </a:solidFill>
                <a:cs typeface="Ford Antenna Regular"/>
              </a:rPr>
              <a:t>(register via Marty Trenkle </a:t>
            </a:r>
            <a:r>
              <a:rPr lang="en-US" dirty="0">
                <a:cs typeface="Ford Antenna Regular"/>
              </a:rPr>
              <a:t>(</a:t>
            </a:r>
            <a:r>
              <a:rPr lang="en-US" dirty="0">
                <a:cs typeface="Ford Antenna Regular"/>
                <a:hlinkClick r:id="rId4"/>
              </a:rPr>
              <a:t>MTRENKL2@ford.com</a:t>
            </a:r>
            <a:r>
              <a:rPr lang="en-US" dirty="0" smtClean="0">
                <a:cs typeface="Ford Antenna Regular"/>
              </a:rPr>
              <a:t>)</a:t>
            </a:r>
            <a:endParaRPr lang="en-US" dirty="0"/>
          </a:p>
          <a:p>
            <a:pPr marL="1200150" lvl="2" indent="-285750">
              <a:buFont typeface="Arial" panose="020B0604020202020204" pitchFamily="34" charset="0"/>
              <a:buChar char="•"/>
            </a:pPr>
            <a:r>
              <a:rPr lang="en-US" dirty="0" smtClean="0"/>
              <a:t>Group size is limited to 12 persons each. </a:t>
            </a:r>
          </a:p>
          <a:p>
            <a:pPr marL="1200150" lvl="2" indent="-285750">
              <a:buFont typeface="Arial" panose="020B0604020202020204" pitchFamily="34" charset="0"/>
              <a:buChar char="•"/>
            </a:pPr>
            <a:r>
              <a:rPr lang="en-US" dirty="0" smtClean="0"/>
              <a:t>Sessions scheduled at 8:00 AM and 2</a:t>
            </a:r>
            <a:r>
              <a:rPr lang="en-US" dirty="0" smtClean="0">
                <a:sym typeface="Wingdings" panose="05000000000000000000" pitchFamily="2" charset="2"/>
              </a:rPr>
              <a:t>:00 PM</a:t>
            </a:r>
            <a:endParaRPr lang="en-US" dirty="0" smtClean="0"/>
          </a:p>
          <a:p>
            <a:pPr marL="285750" lvl="0" indent="-285750">
              <a:buFont typeface="Arial" panose="020B0604020202020204" pitchFamily="34" charset="0"/>
              <a:buChar char="•"/>
            </a:pPr>
            <a:r>
              <a:rPr lang="en-US" dirty="0" smtClean="0"/>
              <a:t>All vehicles must have COI</a:t>
            </a:r>
            <a:r>
              <a:rPr lang="en-US" dirty="0"/>
              <a:t>: proof of $5M insurance and American Center of Mobility as insured party. </a:t>
            </a:r>
            <a:r>
              <a:rPr lang="en-US" dirty="0" smtClean="0"/>
              <a:t>(Ford vehicles are covered by corporate level document)</a:t>
            </a:r>
          </a:p>
          <a:p>
            <a:pPr marL="285750" lvl="0" indent="-285750">
              <a:buFont typeface="Arial" panose="020B0604020202020204" pitchFamily="34" charset="0"/>
              <a:buChar char="•"/>
            </a:pPr>
            <a:r>
              <a:rPr lang="en-US" dirty="0" smtClean="0"/>
              <a:t>All vehicles must have an inspection checklist completed before they will be allowed on the track surface</a:t>
            </a:r>
          </a:p>
          <a:p>
            <a:pPr marL="285750" lvl="0" indent="-285750">
              <a:buFont typeface="Arial" panose="020B0604020202020204" pitchFamily="34" charset="0"/>
              <a:buChar char="•"/>
            </a:pPr>
            <a:r>
              <a:rPr lang="en-US" b="1" dirty="0" smtClean="0">
                <a:solidFill>
                  <a:srgbClr val="FF0000"/>
                </a:solidFill>
              </a:rPr>
              <a:t>All drivers must clearly display the ACM training badges at all times</a:t>
            </a:r>
          </a:p>
          <a:p>
            <a:pPr marL="285750" lvl="0" indent="-285750">
              <a:buFont typeface="Arial" panose="020B0604020202020204" pitchFamily="34" charset="0"/>
              <a:buChar char="•"/>
            </a:pPr>
            <a:r>
              <a:rPr lang="en-US" b="1" dirty="0" smtClean="0">
                <a:solidFill>
                  <a:srgbClr val="FF0000"/>
                </a:solidFill>
              </a:rPr>
              <a:t>Each </a:t>
            </a:r>
            <a:r>
              <a:rPr lang="en-US" b="1" dirty="0" err="1" smtClean="0">
                <a:solidFill>
                  <a:srgbClr val="FF0000"/>
                </a:solidFill>
              </a:rPr>
              <a:t>driveable</a:t>
            </a:r>
            <a:r>
              <a:rPr lang="en-US" b="1" dirty="0" smtClean="0">
                <a:solidFill>
                  <a:srgbClr val="FF0000"/>
                </a:solidFill>
              </a:rPr>
              <a:t> vehicle MUST be equipped with a fire extinguisher</a:t>
            </a:r>
            <a:endParaRPr lang="en-US" dirty="0"/>
          </a:p>
        </p:txBody>
      </p:sp>
    </p:spTree>
    <p:extLst>
      <p:ext uri="{BB962C8B-B14F-4D97-AF65-F5344CB8AC3E}">
        <p14:creationId xmlns:p14="http://schemas.microsoft.com/office/powerpoint/2010/main" val="38376601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940788" y="195486"/>
            <a:ext cx="326243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noProof="0" dirty="0" smtClean="0">
                <a:solidFill>
                  <a:prstClr val="black"/>
                </a:solidFill>
                <a:latin typeface="Ford CE Light" panose="02000503020000020004" pitchFamily="2" charset="0"/>
                <a:cs typeface="Ford Antenna Regular"/>
              </a:rPr>
              <a:t>VEHICLE SUPPORT</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4" name="TextBox 3"/>
          <p:cNvSpPr txBox="1"/>
          <p:nvPr/>
        </p:nvSpPr>
        <p:spPr>
          <a:xfrm>
            <a:off x="215520" y="503263"/>
            <a:ext cx="8712968" cy="4031873"/>
          </a:xfrm>
          <a:prstGeom prst="rect">
            <a:avLst/>
          </a:prstGeom>
          <a:noFill/>
        </p:spPr>
        <p:txBody>
          <a:bodyPr wrap="square" rtlCol="0">
            <a:spAutoFit/>
          </a:bodyPr>
          <a:lstStyle/>
          <a:p>
            <a:r>
              <a:rPr lang="en-US" b="1" dirty="0" smtClean="0"/>
              <a:t>Keys must be left in all vehicles (static and driving) while on ACM grounds.</a:t>
            </a:r>
          </a:p>
          <a:p>
            <a:endParaRPr lang="en-US" b="1" dirty="0" smtClean="0"/>
          </a:p>
          <a:p>
            <a:r>
              <a:rPr lang="en-US" b="1" dirty="0" smtClean="0"/>
              <a:t>FUEL</a:t>
            </a:r>
          </a:p>
          <a:p>
            <a:pPr marL="285750" indent="-285750">
              <a:buFont typeface="Arial" panose="020B0604020202020204" pitchFamily="34" charset="0"/>
              <a:buChar char="•"/>
            </a:pPr>
            <a:r>
              <a:rPr lang="en-US" sz="1600" dirty="0" smtClean="0"/>
              <a:t>Unleaded Regular and Diesel Fuel are available at the ACM facility</a:t>
            </a:r>
          </a:p>
          <a:p>
            <a:pPr marL="742950" lvl="1" indent="-285750">
              <a:buFont typeface="Courier New" panose="02070309020205020404" pitchFamily="49" charset="0"/>
              <a:buChar char="o"/>
            </a:pPr>
            <a:r>
              <a:rPr lang="en-US" sz="1400" dirty="0" smtClean="0"/>
              <a:t>Any unique requirements beyond this need to be identified.</a:t>
            </a:r>
          </a:p>
          <a:p>
            <a:pPr marL="742950" lvl="1" indent="-285750">
              <a:buFont typeface="Courier New" panose="02070309020205020404" pitchFamily="49" charset="0"/>
              <a:buChar char="o"/>
            </a:pPr>
            <a:r>
              <a:rPr lang="en-US" sz="1400" dirty="0" smtClean="0"/>
              <a:t>ACM  personnel are required to use fill equipment.  </a:t>
            </a:r>
          </a:p>
          <a:p>
            <a:pPr marL="742950" lvl="1" indent="-285750">
              <a:buFont typeface="Courier New" panose="02070309020205020404" pitchFamily="49" charset="0"/>
              <a:buChar char="o"/>
            </a:pPr>
            <a:r>
              <a:rPr lang="en-US" sz="1400" dirty="0" smtClean="0"/>
              <a:t>Fueling will generally be done each evening after demos are completed unless needed sooner.</a:t>
            </a:r>
          </a:p>
          <a:p>
            <a:pPr marL="742950" lvl="1" indent="-285750">
              <a:buFont typeface="Courier New" panose="02070309020205020404" pitchFamily="49" charset="0"/>
              <a:buChar char="o"/>
            </a:pPr>
            <a:r>
              <a:rPr lang="en-US" sz="1400" dirty="0" smtClean="0"/>
              <a:t>Fuel Need indicators will be provided to let ACM staff know the vehicle needs fuel.</a:t>
            </a:r>
          </a:p>
          <a:p>
            <a:pPr lvl="1"/>
            <a:endParaRPr lang="en-US" sz="900" dirty="0" smtClean="0"/>
          </a:p>
          <a:p>
            <a:pPr lvl="0"/>
            <a:r>
              <a:rPr lang="en-US" sz="1600" b="1" dirty="0" smtClean="0"/>
              <a:t>WASHING</a:t>
            </a:r>
          </a:p>
          <a:p>
            <a:pPr marL="285750" lvl="0" indent="-285750">
              <a:buFont typeface="Arial" panose="020B0604020202020204" pitchFamily="34" charset="0"/>
              <a:buChar char="•"/>
            </a:pPr>
            <a:r>
              <a:rPr lang="en-US" sz="1600" dirty="0" smtClean="0"/>
              <a:t>ACM will be available to rinse down vehicle exteriors if needed each evening)</a:t>
            </a:r>
          </a:p>
          <a:p>
            <a:pPr marL="742950" lvl="1" indent="-285750">
              <a:buFont typeface="Courier New" panose="02070309020205020404" pitchFamily="49" charset="0"/>
              <a:buChar char="o"/>
            </a:pPr>
            <a:r>
              <a:rPr lang="en-US" sz="1400" dirty="0" smtClean="0"/>
              <a:t>Cars will be rinsed and blown dry (exterior only).</a:t>
            </a:r>
          </a:p>
          <a:p>
            <a:pPr marL="742950" lvl="1" indent="-285750">
              <a:buFont typeface="Courier New" panose="02070309020205020404" pitchFamily="49" charset="0"/>
              <a:buChar char="o"/>
            </a:pPr>
            <a:r>
              <a:rPr lang="en-US" sz="1400" dirty="0" smtClean="0"/>
              <a:t>Wash </a:t>
            </a:r>
            <a:r>
              <a:rPr lang="en-US" sz="1400" dirty="0"/>
              <a:t>need indicators will be provided. </a:t>
            </a:r>
            <a:endParaRPr lang="en-US" sz="1400" dirty="0" smtClean="0"/>
          </a:p>
          <a:p>
            <a:pPr lvl="1"/>
            <a:endParaRPr lang="en-US" sz="900" dirty="0"/>
          </a:p>
          <a:p>
            <a:pPr lvl="0"/>
            <a:r>
              <a:rPr lang="en-US" sz="1600" b="1" dirty="0" smtClean="0"/>
              <a:t>REPAIRS AND MAINTENANCE</a:t>
            </a:r>
            <a:endParaRPr lang="en-US" sz="1600" b="1" dirty="0"/>
          </a:p>
          <a:p>
            <a:pPr marL="285750" lvl="0" indent="-285750">
              <a:buFont typeface="Arial" panose="020B0604020202020204" pitchFamily="34" charset="0"/>
              <a:buChar char="•"/>
            </a:pPr>
            <a:r>
              <a:rPr lang="en-US" sz="1600" dirty="0" smtClean="0"/>
              <a:t>Vehicle repairs are the responsibility of the Demo owners</a:t>
            </a:r>
          </a:p>
          <a:p>
            <a:pPr marL="742950" lvl="1" indent="-285750">
              <a:buFont typeface="Courier New" panose="02070309020205020404" pitchFamily="49" charset="0"/>
              <a:buChar char="o"/>
            </a:pPr>
            <a:r>
              <a:rPr lang="en-US" sz="1400" dirty="0" smtClean="0"/>
              <a:t>Major repair issues will require Dearborn Technicians to be sent to ACM.</a:t>
            </a:r>
            <a:endParaRPr lang="en-US" sz="1400" dirty="0"/>
          </a:p>
        </p:txBody>
      </p:sp>
    </p:spTree>
    <p:extLst>
      <p:ext uri="{BB962C8B-B14F-4D97-AF65-F5344CB8AC3E}">
        <p14:creationId xmlns:p14="http://schemas.microsoft.com/office/powerpoint/2010/main" val="18972460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289120" y="123478"/>
            <a:ext cx="2482411" cy="307777"/>
          </a:xfrm>
          <a:prstGeom prst="rect">
            <a:avLst/>
          </a:prstGeom>
          <a:noFill/>
        </p:spPr>
        <p:txBody>
          <a:bodyPr wrap="none" rtlCol="0">
            <a:spAutoFit/>
          </a:bodyPr>
          <a:lstStyle/>
          <a:p>
            <a:pPr algn="ctr" defTabSz="914378">
              <a:defRPr/>
            </a:pPr>
            <a:r>
              <a:rPr lang="en-US" sz="1400" b="1" spc="680" dirty="0">
                <a:solidFill>
                  <a:prstClr val="black"/>
                </a:solidFill>
                <a:latin typeface="Ford CE Light" panose="02000503020000020004" pitchFamily="2" charset="0"/>
                <a:cs typeface="Ford Antenna Regular"/>
              </a:rPr>
              <a:t>EV CHARGING</a:t>
            </a:r>
          </a:p>
        </p:txBody>
      </p:sp>
      <p:sp>
        <p:nvSpPr>
          <p:cNvPr id="7" name="Text Placeholder 1"/>
          <p:cNvSpPr txBox="1">
            <a:spLocks/>
          </p:cNvSpPr>
          <p:nvPr/>
        </p:nvSpPr>
        <p:spPr>
          <a:xfrm>
            <a:off x="323529" y="830691"/>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8">
              <a:spcBef>
                <a:spcPts val="0"/>
              </a:spcBef>
              <a:spcAft>
                <a:spcPts val="600"/>
              </a:spcAft>
              <a:buNone/>
              <a:defRPr/>
            </a:pPr>
            <a:endParaRPr lang="en-US" sz="1800" dirty="0">
              <a:solidFill>
                <a:prstClr val="black"/>
              </a:solidFill>
              <a:latin typeface="Arial" panose="020B0604020202020204" pitchFamily="34" charset="0"/>
              <a:cs typeface="Arial" panose="020B0604020202020204" pitchFamily="34" charset="0"/>
            </a:endParaRPr>
          </a:p>
        </p:txBody>
      </p:sp>
      <p:sp>
        <p:nvSpPr>
          <p:cNvPr id="12" name="Rectangle 11"/>
          <p:cNvSpPr/>
          <p:nvPr/>
        </p:nvSpPr>
        <p:spPr>
          <a:xfrm>
            <a:off x="1" y="771550"/>
            <a:ext cx="9143999" cy="3600400"/>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378">
              <a:defRPr/>
            </a:pPr>
            <a:r>
              <a:rPr lang="en-US" sz="1500" b="1" dirty="0">
                <a:solidFill>
                  <a:prstClr val="black"/>
                </a:solidFill>
                <a:latin typeface="Arial" panose="020B0604020202020204" pitchFamily="34" charset="0"/>
                <a:cs typeface="Arial" panose="020B0604020202020204" pitchFamily="34" charset="0"/>
              </a:rPr>
              <a:t>   Garage vehicle charging and power supplier options</a:t>
            </a:r>
            <a:r>
              <a:rPr lang="en-US" sz="1350" dirty="0">
                <a:solidFill>
                  <a:prstClr val="black"/>
                </a:solidFill>
                <a:latin typeface="Arial" panose="020B0604020202020204" pitchFamily="34" charset="0"/>
                <a:cs typeface="Arial" panose="020B0604020202020204" pitchFamily="34" charset="0"/>
              </a:rPr>
              <a:t>:</a:t>
            </a: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dirty="0">
              <a:solidFill>
                <a:prstClr val="black"/>
              </a:solidFill>
              <a:latin typeface="Arial" panose="020B0604020202020204" pitchFamily="34" charset="0"/>
              <a:cs typeface="Arial" panose="020B0604020202020204" pitchFamily="34" charset="0"/>
            </a:endParaRPr>
          </a:p>
          <a:p>
            <a:pPr defTabSz="914378">
              <a:defRPr/>
            </a:pPr>
            <a:endParaRPr lang="en-US" sz="1350" b="1" dirty="0">
              <a:solidFill>
                <a:prstClr val="black"/>
              </a:solidFill>
              <a:latin typeface="Arial" panose="020B0604020202020204" pitchFamily="34" charset="0"/>
              <a:cs typeface="Arial" panose="020B0604020202020204" pitchFamily="34" charset="0"/>
            </a:endParaRPr>
          </a:p>
          <a:p>
            <a:pPr defTabSz="914378">
              <a:defRPr/>
            </a:pPr>
            <a:r>
              <a:rPr lang="en-US" sz="1350" b="1" dirty="0">
                <a:solidFill>
                  <a:prstClr val="black"/>
                </a:solidFill>
                <a:latin typeface="Arial" panose="020B0604020202020204" pitchFamily="34" charset="0"/>
                <a:cs typeface="Arial" panose="020B0604020202020204" pitchFamily="34" charset="0"/>
              </a:rPr>
              <a:t>                      Portable charging stations</a:t>
            </a:r>
            <a:r>
              <a:rPr lang="en-US" sz="1350" dirty="0">
                <a:solidFill>
                  <a:prstClr val="black"/>
                </a:solidFill>
                <a:latin typeface="Arial" panose="020B0604020202020204" pitchFamily="34" charset="0"/>
                <a:cs typeface="Arial" panose="020B0604020202020204" pitchFamily="34" charset="0"/>
              </a:rPr>
              <a:t>:</a:t>
            </a:r>
          </a:p>
          <a:p>
            <a:pPr defTabSz="914378">
              <a:defRPr/>
            </a:pPr>
            <a:endParaRPr lang="en-US" sz="1350" dirty="0">
              <a:solidFill>
                <a:prstClr val="black"/>
              </a:solidFill>
              <a:latin typeface="Arial" panose="020B0604020202020204" pitchFamily="34" charset="0"/>
              <a:cs typeface="Arial" panose="020B0604020202020204" pitchFamily="34" charset="0"/>
            </a:endParaRPr>
          </a:p>
          <a:p>
            <a:pPr marL="514346" lvl="1" indent="-171446" defTabSz="914378">
              <a:buFont typeface="Arial" panose="020B0604020202020204" pitchFamily="34" charset="0"/>
              <a:buChar char="•"/>
              <a:defRPr/>
            </a:pPr>
            <a:endParaRPr lang="en-US"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en-US"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en-US"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en-US"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marL="171446" indent="-171446" defTabSz="914378">
              <a:buFont typeface="Arial" panose="020B0604020202020204" pitchFamily="34" charset="0"/>
              <a:buChar char="•"/>
              <a:defRPr/>
            </a:pPr>
            <a:endParaRPr lang="pt-BR" sz="1200" dirty="0">
              <a:solidFill>
                <a:prstClr val="black"/>
              </a:solidFill>
              <a:latin typeface="Arial" panose="020B0604020202020204" pitchFamily="34" charset="0"/>
              <a:cs typeface="Arial" panose="020B0604020202020204" pitchFamily="34" charset="0"/>
            </a:endParaRPr>
          </a:p>
          <a:p>
            <a:pPr defTabSz="914378">
              <a:defRPr/>
            </a:pPr>
            <a:endParaRPr lang="pt-BR" sz="1200" dirty="0">
              <a:solidFill>
                <a:prstClr val="black"/>
              </a:solidFill>
              <a:latin typeface="Arial" panose="020B0604020202020204" pitchFamily="34" charset="0"/>
              <a:cs typeface="Arial" panose="020B0604020202020204" pitchFamily="34" charset="0"/>
            </a:endParaRPr>
          </a:p>
        </p:txBody>
      </p:sp>
      <p:pic>
        <p:nvPicPr>
          <p:cNvPr id="6" name="Picture 5" descr="cid:e2ec011d-fc9a-433c-929c-e2ec41eb2be4@namprd03.prod.outlook.com"/>
          <p:cNvPicPr>
            <a:picLocks noChangeAspect="1"/>
          </p:cNvPicPr>
          <p:nvPr/>
        </p:nvPicPr>
        <p:blipFill rotWithShape="1">
          <a:blip r:embed="rId3" r:link="rId4">
            <a:extLst>
              <a:ext uri="{28A0092B-C50C-407E-A947-70E740481C1C}">
                <a14:useLocalDpi xmlns:a14="http://schemas.microsoft.com/office/drawing/2010/main" val="0"/>
              </a:ext>
            </a:extLst>
          </a:blip>
          <a:srcRect r="14300"/>
          <a:stretch/>
        </p:blipFill>
        <p:spPr bwMode="auto">
          <a:xfrm rot="5400000">
            <a:off x="857896" y="1638598"/>
            <a:ext cx="1380109" cy="1206275"/>
          </a:xfrm>
          <a:prstGeom prst="rect">
            <a:avLst/>
          </a:prstGeom>
          <a:noFill/>
          <a:ln>
            <a:noFill/>
          </a:ln>
        </p:spPr>
      </p:pic>
      <p:sp>
        <p:nvSpPr>
          <p:cNvPr id="2" name="TextBox 1"/>
          <p:cNvSpPr txBox="1"/>
          <p:nvPr/>
        </p:nvSpPr>
        <p:spPr>
          <a:xfrm>
            <a:off x="565058" y="1255398"/>
            <a:ext cx="2316783" cy="507831"/>
          </a:xfrm>
          <a:prstGeom prst="rect">
            <a:avLst/>
          </a:prstGeom>
          <a:noFill/>
        </p:spPr>
        <p:txBody>
          <a:bodyPr wrap="square" rtlCol="0">
            <a:spAutoFit/>
          </a:bodyPr>
          <a:lstStyle/>
          <a:p>
            <a:r>
              <a:rPr lang="en-US" sz="1350" b="1" i="1" dirty="0"/>
              <a:t>NEMA 6-50 plug/ 208 3phase</a:t>
            </a:r>
          </a:p>
          <a:p>
            <a:endParaRPr lang="en-US" sz="1350" i="1" dirty="0"/>
          </a:p>
        </p:txBody>
      </p:sp>
      <p:sp>
        <p:nvSpPr>
          <p:cNvPr id="8" name="TextBox 7"/>
          <p:cNvSpPr txBox="1"/>
          <p:nvPr/>
        </p:nvSpPr>
        <p:spPr>
          <a:xfrm>
            <a:off x="3351039" y="1465745"/>
            <a:ext cx="2830547" cy="1477328"/>
          </a:xfrm>
          <a:prstGeom prst="rect">
            <a:avLst/>
          </a:prstGeom>
          <a:noFill/>
        </p:spPr>
        <p:txBody>
          <a:bodyPr wrap="square" rtlCol="0">
            <a:spAutoFit/>
          </a:bodyPr>
          <a:lstStyle/>
          <a:p>
            <a:r>
              <a:rPr lang="en-US" sz="1350" b="1" i="1" dirty="0"/>
              <a:t>100 amp, 480volt, 3 phase, 4 wire pin and sleeve EV2 charging receptacles</a:t>
            </a:r>
          </a:p>
          <a:p>
            <a:endParaRPr lang="en-US" sz="1350" dirty="0"/>
          </a:p>
          <a:p>
            <a:r>
              <a:rPr lang="en-US" sz="1200" dirty="0"/>
              <a:t>**This will require an adapter to plug into. Please contact your central planner if you need assistance identifying an adaptor </a:t>
            </a:r>
          </a:p>
        </p:txBody>
      </p:sp>
      <p:sp>
        <p:nvSpPr>
          <p:cNvPr id="9" name="TextBox 8"/>
          <p:cNvSpPr txBox="1"/>
          <p:nvPr/>
        </p:nvSpPr>
        <p:spPr>
          <a:xfrm>
            <a:off x="6928048" y="1888148"/>
            <a:ext cx="2316783" cy="300082"/>
          </a:xfrm>
          <a:prstGeom prst="rect">
            <a:avLst/>
          </a:prstGeom>
          <a:noFill/>
        </p:spPr>
        <p:txBody>
          <a:bodyPr wrap="square" rtlCol="0">
            <a:spAutoFit/>
          </a:bodyPr>
          <a:lstStyle/>
          <a:p>
            <a:r>
              <a:rPr lang="en-US" sz="1350" b="1" i="1" dirty="0"/>
              <a:t> 110v receptacles</a:t>
            </a:r>
          </a:p>
        </p:txBody>
      </p:sp>
      <p:sp>
        <p:nvSpPr>
          <p:cNvPr id="13" name="TextBox 12"/>
          <p:cNvSpPr txBox="1"/>
          <p:nvPr/>
        </p:nvSpPr>
        <p:spPr>
          <a:xfrm>
            <a:off x="2726755" y="1888148"/>
            <a:ext cx="530836" cy="300082"/>
          </a:xfrm>
          <a:prstGeom prst="rect">
            <a:avLst/>
          </a:prstGeom>
          <a:noFill/>
        </p:spPr>
        <p:txBody>
          <a:bodyPr wrap="square" rtlCol="0">
            <a:spAutoFit/>
          </a:bodyPr>
          <a:lstStyle/>
          <a:p>
            <a:r>
              <a:rPr lang="en-US" sz="1350" b="1" dirty="0"/>
              <a:t>-or-</a:t>
            </a:r>
          </a:p>
        </p:txBody>
      </p:sp>
      <p:sp>
        <p:nvSpPr>
          <p:cNvPr id="14" name="TextBox 13"/>
          <p:cNvSpPr txBox="1"/>
          <p:nvPr/>
        </p:nvSpPr>
        <p:spPr>
          <a:xfrm>
            <a:off x="6275034" y="1888148"/>
            <a:ext cx="530836" cy="300082"/>
          </a:xfrm>
          <a:prstGeom prst="rect">
            <a:avLst/>
          </a:prstGeom>
          <a:noFill/>
        </p:spPr>
        <p:txBody>
          <a:bodyPr wrap="square" rtlCol="0">
            <a:spAutoFit/>
          </a:bodyPr>
          <a:lstStyle/>
          <a:p>
            <a:r>
              <a:rPr lang="en-US" sz="1350" b="1" dirty="0"/>
              <a:t>-or-</a:t>
            </a:r>
          </a:p>
        </p:txBody>
      </p:sp>
      <p:pic>
        <p:nvPicPr>
          <p:cNvPr id="15" name="Picture 14" descr="cid:60a99e01-a951-45f5-9f04-618f45663876@namprd03.prod.outlook.com"/>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rot="5400000">
            <a:off x="3385561" y="3340148"/>
            <a:ext cx="1073468" cy="804386"/>
          </a:xfrm>
          <a:prstGeom prst="rect">
            <a:avLst/>
          </a:prstGeom>
          <a:noFill/>
          <a:ln>
            <a:noFill/>
          </a:ln>
        </p:spPr>
      </p:pic>
      <p:pic>
        <p:nvPicPr>
          <p:cNvPr id="16" name="Picture 15" descr="cid:ed869f16-ef90-4fe9-926e-ea54c5921092@namprd03.prod.outlook.com"/>
          <p:cNvPicPr/>
          <p:nvPr/>
        </p:nvPicPr>
        <p:blipFill>
          <a:blip r:embed="rId7" r:link="rId8" cstate="print">
            <a:extLst>
              <a:ext uri="{28A0092B-C50C-407E-A947-70E740481C1C}">
                <a14:useLocalDpi xmlns:a14="http://schemas.microsoft.com/office/drawing/2010/main" val="0"/>
              </a:ext>
            </a:extLst>
          </a:blip>
          <a:srcRect/>
          <a:stretch>
            <a:fillRect/>
          </a:stretch>
        </p:blipFill>
        <p:spPr bwMode="auto">
          <a:xfrm rot="5400000">
            <a:off x="4313243" y="3345488"/>
            <a:ext cx="1077076" cy="790099"/>
          </a:xfrm>
          <a:prstGeom prst="rect">
            <a:avLst/>
          </a:prstGeom>
          <a:noFill/>
          <a:ln>
            <a:noFill/>
          </a:ln>
        </p:spPr>
      </p:pic>
      <p:pic>
        <p:nvPicPr>
          <p:cNvPr id="17" name="Picture 16" descr="cid:9678286c-c99d-42b7-891c-8558050454dc@namprd03.prod.outlook.com"/>
          <p:cNvPicPr/>
          <p:nvPr/>
        </p:nvPicPr>
        <p:blipFill>
          <a:blip r:embed="rId9" r:link="rId10" cstate="print">
            <a:extLst>
              <a:ext uri="{28A0092B-C50C-407E-A947-70E740481C1C}">
                <a14:useLocalDpi xmlns:a14="http://schemas.microsoft.com/office/drawing/2010/main" val="0"/>
              </a:ext>
            </a:extLst>
          </a:blip>
          <a:srcRect/>
          <a:stretch>
            <a:fillRect/>
          </a:stretch>
        </p:blipFill>
        <p:spPr bwMode="auto">
          <a:xfrm rot="5400000">
            <a:off x="5234115" y="3338986"/>
            <a:ext cx="1074832" cy="805346"/>
          </a:xfrm>
          <a:prstGeom prst="rect">
            <a:avLst/>
          </a:prstGeom>
          <a:noFill/>
          <a:ln>
            <a:noFill/>
          </a:ln>
        </p:spPr>
      </p:pic>
      <p:sp>
        <p:nvSpPr>
          <p:cNvPr id="18" name="TextBox 17"/>
          <p:cNvSpPr txBox="1"/>
          <p:nvPr/>
        </p:nvSpPr>
        <p:spPr>
          <a:xfrm>
            <a:off x="6313453" y="3765513"/>
            <a:ext cx="2830547" cy="276999"/>
          </a:xfrm>
          <a:prstGeom prst="rect">
            <a:avLst/>
          </a:prstGeom>
          <a:noFill/>
        </p:spPr>
        <p:txBody>
          <a:bodyPr wrap="square" rtlCol="0">
            <a:spAutoFit/>
          </a:bodyPr>
          <a:lstStyle/>
          <a:p>
            <a:r>
              <a:rPr lang="en-US" sz="1200" dirty="0"/>
              <a:t>**May need adaptor for vehicles</a:t>
            </a:r>
          </a:p>
        </p:txBody>
      </p:sp>
      <p:cxnSp>
        <p:nvCxnSpPr>
          <p:cNvPr id="4" name="Straight Connector 3"/>
          <p:cNvCxnSpPr/>
          <p:nvPr/>
        </p:nvCxnSpPr>
        <p:spPr>
          <a:xfrm>
            <a:off x="323529" y="3075806"/>
            <a:ext cx="84249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48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9553" y="555526"/>
            <a:ext cx="7488832" cy="3951489"/>
            <a:chOff x="539552" y="123478"/>
            <a:chExt cx="7768033" cy="4383537"/>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576" y="123478"/>
              <a:ext cx="7552009" cy="4383537"/>
            </a:xfrm>
            <a:prstGeom prst="rect">
              <a:avLst/>
            </a:prstGeom>
          </p:spPr>
        </p:pic>
        <p:sp>
          <p:nvSpPr>
            <p:cNvPr id="54" name="TextBox 53"/>
            <p:cNvSpPr txBox="1"/>
            <p:nvPr/>
          </p:nvSpPr>
          <p:spPr>
            <a:xfrm>
              <a:off x="539552" y="1131590"/>
              <a:ext cx="1728192"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r"/>
              <a:r>
                <a:rPr lang="en-US" dirty="0" smtClean="0">
                  <a:solidFill>
                    <a:schemeClr val="tx1"/>
                  </a:solidFill>
                  <a:hlinkClick r:id="rId4" action="ppaction://hlinksldjump"/>
                </a:rPr>
                <a:t>Inter-Urban Arterial</a:t>
              </a:r>
              <a:endParaRPr lang="en-US" dirty="0">
                <a:solidFill>
                  <a:schemeClr val="tx1"/>
                </a:solidFill>
              </a:endParaRPr>
            </a:p>
          </p:txBody>
        </p:sp>
        <p:cxnSp>
          <p:nvCxnSpPr>
            <p:cNvPr id="11" name="Straight Arrow Connector 10"/>
            <p:cNvCxnSpPr>
              <a:stCxn id="54" idx="3"/>
            </p:cNvCxnSpPr>
            <p:nvPr/>
          </p:nvCxnSpPr>
          <p:spPr>
            <a:xfrm>
              <a:off x="2267744" y="1281631"/>
              <a:ext cx="216024" cy="65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11560" y="3795886"/>
              <a:ext cx="1296144"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pPr algn="r"/>
              <a:r>
                <a:rPr lang="en-US" dirty="0" smtClean="0">
                  <a:solidFill>
                    <a:schemeClr val="tx1"/>
                  </a:solidFill>
                  <a:hlinkClick r:id="rId5" action="ppaction://hlinksldjump"/>
                </a:rPr>
                <a:t>Highway Loop</a:t>
              </a:r>
              <a:endParaRPr lang="en-US" dirty="0">
                <a:solidFill>
                  <a:schemeClr val="tx1"/>
                </a:solidFill>
              </a:endParaRPr>
            </a:p>
          </p:txBody>
        </p:sp>
        <p:cxnSp>
          <p:nvCxnSpPr>
            <p:cNvPr id="58" name="Straight Arrow Connector 57"/>
            <p:cNvCxnSpPr>
              <a:stCxn id="55" idx="3"/>
            </p:cNvCxnSpPr>
            <p:nvPr/>
          </p:nvCxnSpPr>
          <p:spPr>
            <a:xfrm flipV="1">
              <a:off x="1907704" y="3273039"/>
              <a:ext cx="408206" cy="6728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083674" y="2774945"/>
              <a:ext cx="720080" cy="507831"/>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700’ Tunnel</a:t>
              </a:r>
              <a:endParaRPr lang="en-US" dirty="0">
                <a:solidFill>
                  <a:schemeClr val="tx1"/>
                </a:solidFill>
              </a:endParaRPr>
            </a:p>
          </p:txBody>
        </p:sp>
        <p:cxnSp>
          <p:nvCxnSpPr>
            <p:cNvPr id="60" name="Straight Arrow Connector 59"/>
            <p:cNvCxnSpPr>
              <a:stCxn id="59" idx="1"/>
            </p:cNvCxnSpPr>
            <p:nvPr/>
          </p:nvCxnSpPr>
          <p:spPr>
            <a:xfrm flipH="1">
              <a:off x="2843808" y="3028861"/>
              <a:ext cx="239866" cy="6950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429289" y="2165205"/>
              <a:ext cx="1096920"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Access Road</a:t>
              </a:r>
              <a:endParaRPr lang="en-US" dirty="0">
                <a:solidFill>
                  <a:schemeClr val="tx1"/>
                </a:solidFill>
              </a:endParaRPr>
            </a:p>
          </p:txBody>
        </p:sp>
        <p:cxnSp>
          <p:nvCxnSpPr>
            <p:cNvPr id="63" name="Straight Arrow Connector 62"/>
            <p:cNvCxnSpPr/>
            <p:nvPr/>
          </p:nvCxnSpPr>
          <p:spPr>
            <a:xfrm flipH="1">
              <a:off x="2267744" y="2301346"/>
              <a:ext cx="170528" cy="288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067944" y="831508"/>
              <a:ext cx="1296144"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hlinkClick r:id="rId6" action="ppaction://hlinksldjump"/>
                </a:rPr>
                <a:t>Parking Demos</a:t>
              </a:r>
              <a:endParaRPr lang="en-US" dirty="0">
                <a:solidFill>
                  <a:schemeClr val="tx1"/>
                </a:solidFill>
              </a:endParaRPr>
            </a:p>
          </p:txBody>
        </p:sp>
        <p:cxnSp>
          <p:nvCxnSpPr>
            <p:cNvPr id="65" name="Straight Arrow Connector 64"/>
            <p:cNvCxnSpPr>
              <a:stCxn id="64" idx="2"/>
            </p:cNvCxnSpPr>
            <p:nvPr/>
          </p:nvCxnSpPr>
          <p:spPr>
            <a:xfrm>
              <a:off x="4716016" y="1131590"/>
              <a:ext cx="0" cy="5994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347864" y="1250624"/>
              <a:ext cx="1296144"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hlinkClick r:id="rId7" action="ppaction://hlinksldjump"/>
                </a:rPr>
                <a:t>“VDA” Demos</a:t>
              </a:r>
              <a:endParaRPr lang="en-US" dirty="0">
                <a:solidFill>
                  <a:schemeClr val="tx1"/>
                </a:solidFill>
              </a:endParaRPr>
            </a:p>
          </p:txBody>
        </p:sp>
        <p:cxnSp>
          <p:nvCxnSpPr>
            <p:cNvPr id="67" name="Straight Arrow Connector 66"/>
            <p:cNvCxnSpPr>
              <a:stCxn id="66" idx="2"/>
            </p:cNvCxnSpPr>
            <p:nvPr/>
          </p:nvCxnSpPr>
          <p:spPr>
            <a:xfrm>
              <a:off x="3995936" y="1550706"/>
              <a:ext cx="0" cy="372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920171" y="1839620"/>
              <a:ext cx="1075735" cy="507831"/>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hlinkClick r:id="rId8" action="ppaction://hlinksldjump"/>
                </a:rPr>
                <a:t>6 Lane </a:t>
              </a:r>
              <a:br>
                <a:rPr lang="en-US" dirty="0" smtClean="0">
                  <a:solidFill>
                    <a:schemeClr val="tx1"/>
                  </a:solidFill>
                  <a:hlinkClick r:id="rId8" action="ppaction://hlinksldjump"/>
                </a:rPr>
              </a:br>
              <a:r>
                <a:rPr lang="en-US" dirty="0" smtClean="0">
                  <a:solidFill>
                    <a:schemeClr val="tx1"/>
                  </a:solidFill>
                  <a:hlinkClick r:id="rId8" action="ppaction://hlinksldjump"/>
                </a:rPr>
                <a:t>Intersection</a:t>
              </a:r>
              <a:endParaRPr lang="en-US" dirty="0">
                <a:solidFill>
                  <a:schemeClr val="tx1"/>
                </a:solidFill>
              </a:endParaRPr>
            </a:p>
          </p:txBody>
        </p:sp>
        <p:cxnSp>
          <p:nvCxnSpPr>
            <p:cNvPr id="70" name="Straight Arrow Connector 69"/>
            <p:cNvCxnSpPr/>
            <p:nvPr/>
          </p:nvCxnSpPr>
          <p:spPr>
            <a:xfrm flipH="1">
              <a:off x="4823281" y="2301346"/>
              <a:ext cx="131971" cy="423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6300192" y="1431317"/>
              <a:ext cx="1296144" cy="300082"/>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rPr>
                <a:t>On/Off Ramps</a:t>
              </a:r>
              <a:endParaRPr lang="en-US" dirty="0">
                <a:solidFill>
                  <a:schemeClr val="tx1"/>
                </a:solidFill>
              </a:endParaRPr>
            </a:p>
          </p:txBody>
        </p:sp>
        <p:cxnSp>
          <p:nvCxnSpPr>
            <p:cNvPr id="77" name="Straight Arrow Connector 76"/>
            <p:cNvCxnSpPr/>
            <p:nvPr/>
          </p:nvCxnSpPr>
          <p:spPr>
            <a:xfrm flipH="1">
              <a:off x="6145060" y="1731045"/>
              <a:ext cx="169944" cy="61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752543" y="1839620"/>
              <a:ext cx="908722" cy="507831"/>
            </a:xfrm>
            <a:prstGeom prst="rect">
              <a:avLst/>
            </a:prstGeom>
            <a:solidFill>
              <a:schemeClr val="bg1">
                <a:alpha val="80000"/>
              </a:schemeClr>
            </a:solidFill>
          </p:spPr>
          <p:txBody>
            <a:bodyPr wrap="square" rtlCol="0">
              <a:spAutoFit/>
            </a:bodyPr>
            <a:lstStyle>
              <a:defPPr>
                <a:defRPr lang="de-DE"/>
              </a:defPPr>
              <a:lvl1pPr defTabSz="685800">
                <a:defRPr sz="1350" b="1">
                  <a:solidFill>
                    <a:srgbClr val="70AD47">
                      <a:lumMod val="75000"/>
                    </a:srgbClr>
                  </a:solidFill>
                  <a:latin typeface="Calibri" panose="020F0502020204030204"/>
                </a:defRPr>
              </a:lvl1pPr>
            </a:lstStyle>
            <a:p>
              <a:r>
                <a:rPr lang="en-US" dirty="0" smtClean="0">
                  <a:solidFill>
                    <a:schemeClr val="tx1"/>
                  </a:solidFill>
                  <a:hlinkClick r:id="rId9" action="ppaction://hlinksldjump"/>
                </a:rPr>
                <a:t>6 Lane </a:t>
              </a:r>
              <a:br>
                <a:rPr lang="en-US" dirty="0" smtClean="0">
                  <a:solidFill>
                    <a:schemeClr val="tx1"/>
                  </a:solidFill>
                  <a:hlinkClick r:id="rId9" action="ppaction://hlinksldjump"/>
                </a:rPr>
              </a:br>
              <a:r>
                <a:rPr lang="en-US" dirty="0" smtClean="0">
                  <a:solidFill>
                    <a:schemeClr val="tx1"/>
                  </a:solidFill>
                  <a:hlinkClick r:id="rId9" action="ppaction://hlinksldjump"/>
                </a:rPr>
                <a:t>Boulevard</a:t>
              </a:r>
              <a:endParaRPr lang="en-US" dirty="0">
                <a:solidFill>
                  <a:schemeClr val="tx1"/>
                </a:solidFill>
              </a:endParaRPr>
            </a:p>
          </p:txBody>
        </p:sp>
        <p:cxnSp>
          <p:nvCxnSpPr>
            <p:cNvPr id="80" name="Straight Arrow Connector 79"/>
            <p:cNvCxnSpPr/>
            <p:nvPr/>
          </p:nvCxnSpPr>
          <p:spPr>
            <a:xfrm flipH="1">
              <a:off x="6602867" y="2301346"/>
              <a:ext cx="171989" cy="423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6315004" y="1431317"/>
              <a:ext cx="1281332" cy="29972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6102448" y="1752412"/>
            <a:ext cx="1281332" cy="27781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58166" y="2369255"/>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28" name="TextBox 27"/>
          <p:cNvSpPr txBox="1"/>
          <p:nvPr/>
        </p:nvSpPr>
        <p:spPr>
          <a:xfrm>
            <a:off x="6150856" y="2720285"/>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29" name="TextBox 28"/>
          <p:cNvSpPr txBox="1"/>
          <p:nvPr/>
        </p:nvSpPr>
        <p:spPr>
          <a:xfrm>
            <a:off x="5458038" y="3014665"/>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30" name="TextBox 29"/>
          <p:cNvSpPr txBox="1"/>
          <p:nvPr/>
        </p:nvSpPr>
        <p:spPr>
          <a:xfrm rot="19774959">
            <a:off x="5644144" y="1748823"/>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31" name="TextBox 30"/>
          <p:cNvSpPr txBox="1"/>
          <p:nvPr/>
        </p:nvSpPr>
        <p:spPr>
          <a:xfrm rot="2436887">
            <a:off x="5720993" y="2116679"/>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32" name="TextBox 31"/>
          <p:cNvSpPr txBox="1"/>
          <p:nvPr/>
        </p:nvSpPr>
        <p:spPr>
          <a:xfrm>
            <a:off x="5920791" y="2468947"/>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34" name="TextBox 33"/>
          <p:cNvSpPr txBox="1"/>
          <p:nvPr/>
        </p:nvSpPr>
        <p:spPr>
          <a:xfrm>
            <a:off x="5610438" y="3167065"/>
            <a:ext cx="284052"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10" name="TextBox 9"/>
          <p:cNvSpPr txBox="1"/>
          <p:nvPr/>
        </p:nvSpPr>
        <p:spPr>
          <a:xfrm>
            <a:off x="3995936" y="3579861"/>
            <a:ext cx="119692" cy="2616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1100" dirty="0" smtClean="0"/>
              <a:t>P</a:t>
            </a:r>
            <a:endParaRPr lang="en-US" sz="1100" dirty="0"/>
          </a:p>
        </p:txBody>
      </p:sp>
      <p:sp>
        <p:nvSpPr>
          <p:cNvPr id="35" name="TextBox 34"/>
          <p:cNvSpPr txBox="1"/>
          <p:nvPr/>
        </p:nvSpPr>
        <p:spPr>
          <a:xfrm>
            <a:off x="3223201" y="195486"/>
            <a:ext cx="269759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TRACK LAYOUT</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Tree>
    <p:extLst>
      <p:ext uri="{BB962C8B-B14F-4D97-AF65-F5344CB8AC3E}">
        <p14:creationId xmlns:p14="http://schemas.microsoft.com/office/powerpoint/2010/main" val="1987372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31" y="1529508"/>
            <a:ext cx="3244939" cy="369332"/>
          </a:xfrm>
          <a:prstGeom prst="rect">
            <a:avLst/>
          </a:prstGeom>
        </p:spPr>
        <p:txBody>
          <a:bodyPr wrap="square">
            <a:spAutoFit/>
          </a:bodyPr>
          <a:lstStyle/>
          <a:p>
            <a:r>
              <a:rPr lang="en-US" dirty="0"/>
              <a:t> </a:t>
            </a:r>
            <a:endParaRPr lang="en-US" i="1" dirty="0">
              <a:solidFill>
                <a:srgbClr val="FF0000"/>
              </a:solidFill>
            </a:endParaRPr>
          </a:p>
        </p:txBody>
      </p:sp>
      <p:sp>
        <p:nvSpPr>
          <p:cNvPr id="20" name="Rectangle 19"/>
          <p:cNvSpPr/>
          <p:nvPr/>
        </p:nvSpPr>
        <p:spPr>
          <a:xfrm>
            <a:off x="5696311" y="2101764"/>
            <a:ext cx="636156" cy="27122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2" name="Group 1"/>
          <p:cNvGrpSpPr/>
          <p:nvPr/>
        </p:nvGrpSpPr>
        <p:grpSpPr>
          <a:xfrm>
            <a:off x="4976969" y="553865"/>
            <a:ext cx="3762061" cy="3638251"/>
            <a:chOff x="3060770" y="195486"/>
            <a:chExt cx="3704762" cy="3590476"/>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770" y="195486"/>
              <a:ext cx="3704762" cy="3590476"/>
            </a:xfrm>
            <a:prstGeom prst="rect">
              <a:avLst/>
            </a:prstGeom>
          </p:spPr>
        </p:pic>
        <p:sp>
          <p:nvSpPr>
            <p:cNvPr id="13" name="TextBox 12"/>
            <p:cNvSpPr txBox="1"/>
            <p:nvPr/>
          </p:nvSpPr>
          <p:spPr>
            <a:xfrm>
              <a:off x="3786584" y="1900626"/>
              <a:ext cx="418704" cy="369332"/>
            </a:xfrm>
            <a:prstGeom prst="rect">
              <a:avLst/>
            </a:prstGeom>
            <a:noFill/>
            <a:ln w="28575">
              <a:noFill/>
            </a:ln>
          </p:spPr>
          <p:txBody>
            <a:bodyPr wrap="none" rtlCol="0">
              <a:spAutoFit/>
            </a:bodyPr>
            <a:lstStyle/>
            <a:p>
              <a:r>
                <a:rPr lang="en-US" dirty="0" smtClean="0"/>
                <a:t>67</a:t>
              </a:r>
              <a:endParaRPr lang="en-US" dirty="0"/>
            </a:p>
          </p:txBody>
        </p:sp>
        <p:sp>
          <p:nvSpPr>
            <p:cNvPr id="14" name="Rectangle 13"/>
            <p:cNvSpPr/>
            <p:nvPr/>
          </p:nvSpPr>
          <p:spPr>
            <a:xfrm>
              <a:off x="3563888" y="740447"/>
              <a:ext cx="1440160" cy="27122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p:cNvSpPr txBox="1"/>
            <p:nvPr/>
          </p:nvSpPr>
          <p:spPr>
            <a:xfrm>
              <a:off x="3995936" y="691394"/>
              <a:ext cx="535724" cy="369332"/>
            </a:xfrm>
            <a:prstGeom prst="rect">
              <a:avLst/>
            </a:prstGeom>
            <a:noFill/>
          </p:spPr>
          <p:txBody>
            <a:bodyPr wrap="none" rtlCol="0">
              <a:spAutoFit/>
            </a:bodyPr>
            <a:lstStyle/>
            <a:p>
              <a:r>
                <a:rPr lang="en-US" dirty="0" smtClean="0">
                  <a:solidFill>
                    <a:schemeClr val="bg1"/>
                  </a:solidFill>
                </a:rPr>
                <a:t>400</a:t>
              </a:r>
              <a:endParaRPr lang="en-US" dirty="0">
                <a:solidFill>
                  <a:schemeClr val="bg1"/>
                </a:solidFill>
              </a:endParaRPr>
            </a:p>
          </p:txBody>
        </p:sp>
        <p:sp>
          <p:nvSpPr>
            <p:cNvPr id="21" name="TextBox 20"/>
            <p:cNvSpPr txBox="1"/>
            <p:nvPr/>
          </p:nvSpPr>
          <p:spPr>
            <a:xfrm>
              <a:off x="5702983" y="2038124"/>
              <a:ext cx="535724" cy="369332"/>
            </a:xfrm>
            <a:prstGeom prst="rect">
              <a:avLst/>
            </a:prstGeom>
            <a:noFill/>
          </p:spPr>
          <p:txBody>
            <a:bodyPr wrap="none" rtlCol="0">
              <a:spAutoFit/>
            </a:bodyPr>
            <a:lstStyle/>
            <a:p>
              <a:r>
                <a:rPr lang="en-US" dirty="0" smtClean="0">
                  <a:solidFill>
                    <a:schemeClr val="bg1"/>
                  </a:solidFill>
                </a:rPr>
                <a:t>522</a:t>
              </a:r>
              <a:endParaRPr lang="en-US" dirty="0">
                <a:solidFill>
                  <a:schemeClr val="bg1"/>
                </a:solidFill>
              </a:endParaRPr>
            </a:p>
          </p:txBody>
        </p:sp>
      </p:grpSp>
      <p:sp>
        <p:nvSpPr>
          <p:cNvPr id="16" name="TextBox 15"/>
          <p:cNvSpPr txBox="1"/>
          <p:nvPr/>
        </p:nvSpPr>
        <p:spPr>
          <a:xfrm>
            <a:off x="2164875" y="195486"/>
            <a:ext cx="393575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PARKING AREA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5" name="Rectangle 4"/>
          <p:cNvSpPr/>
          <p:nvPr/>
        </p:nvSpPr>
        <p:spPr>
          <a:xfrm>
            <a:off x="4153875" y="1682357"/>
            <a:ext cx="629816" cy="1477328"/>
          </a:xfrm>
          <a:prstGeom prst="rect">
            <a:avLst/>
          </a:prstGeom>
          <a:ln>
            <a:solidFill>
              <a:schemeClr val="accent1">
                <a:shade val="50000"/>
              </a:schemeClr>
            </a:solidFill>
          </a:ln>
        </p:spPr>
        <p:txBody>
          <a:bodyPr wrap="square">
            <a:spAutoFit/>
          </a:bodyPr>
          <a:lstStyle/>
          <a:p>
            <a:r>
              <a:rPr lang="en-US" dirty="0"/>
              <a:t>67</a:t>
            </a:r>
          </a:p>
          <a:p>
            <a:r>
              <a:rPr lang="en-US" dirty="0"/>
              <a:t>400</a:t>
            </a:r>
          </a:p>
          <a:p>
            <a:r>
              <a:rPr lang="en-US" dirty="0"/>
              <a:t>522</a:t>
            </a:r>
          </a:p>
          <a:p>
            <a:r>
              <a:rPr lang="en-US" dirty="0"/>
              <a:t>641</a:t>
            </a:r>
          </a:p>
          <a:p>
            <a:r>
              <a:rPr lang="en-US" dirty="0"/>
              <a:t>654</a:t>
            </a:r>
          </a:p>
        </p:txBody>
      </p:sp>
      <p:sp>
        <p:nvSpPr>
          <p:cNvPr id="6" name="TextBox 5"/>
          <p:cNvSpPr txBox="1"/>
          <p:nvPr/>
        </p:nvSpPr>
        <p:spPr>
          <a:xfrm>
            <a:off x="251520" y="699542"/>
            <a:ext cx="3672408"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Newly paved</a:t>
            </a:r>
          </a:p>
          <a:p>
            <a:pPr marL="285750" indent="-285750">
              <a:buFont typeface="Arial" panose="020B0604020202020204" pitchFamily="34" charset="0"/>
              <a:buChar char="•"/>
            </a:pPr>
            <a:r>
              <a:rPr lang="en-US" dirty="0" smtClean="0"/>
              <a:t>Angled parking space</a:t>
            </a:r>
          </a:p>
          <a:p>
            <a:pPr marL="285750" indent="-285750">
              <a:buFont typeface="Arial" panose="020B0604020202020204" pitchFamily="34" charset="0"/>
              <a:buChar char="•"/>
            </a:pPr>
            <a:r>
              <a:rPr lang="en-US" dirty="0" smtClean="0"/>
              <a:t>Curbed dividers and islands as shown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Moving some to open areas</a:t>
            </a:r>
            <a:endParaRPr lang="en-US" dirty="0"/>
          </a:p>
        </p:txBody>
      </p:sp>
    </p:spTree>
    <p:extLst>
      <p:ext uri="{BB962C8B-B14F-4D97-AF65-F5344CB8AC3E}">
        <p14:creationId xmlns:p14="http://schemas.microsoft.com/office/powerpoint/2010/main" val="4172612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4268736" y="1607859"/>
            <a:ext cx="677062" cy="12003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 3</a:t>
            </a:r>
          </a:p>
          <a:p>
            <a:r>
              <a:rPr lang="en-US" dirty="0"/>
              <a:t>61</a:t>
            </a:r>
          </a:p>
          <a:p>
            <a:r>
              <a:rPr lang="en-US" dirty="0"/>
              <a:t>490</a:t>
            </a:r>
          </a:p>
          <a:p>
            <a:r>
              <a:rPr lang="en-US" dirty="0"/>
              <a:t>544</a:t>
            </a:r>
          </a:p>
        </p:txBody>
      </p:sp>
      <p:grpSp>
        <p:nvGrpSpPr>
          <p:cNvPr id="5" name="Group 4"/>
          <p:cNvGrpSpPr/>
          <p:nvPr/>
        </p:nvGrpSpPr>
        <p:grpSpPr>
          <a:xfrm>
            <a:off x="5220072" y="627534"/>
            <a:ext cx="3143390" cy="3742675"/>
            <a:chOff x="2940778" y="145027"/>
            <a:chExt cx="3240360" cy="429719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0778" y="145027"/>
              <a:ext cx="3240360" cy="4297190"/>
            </a:xfrm>
            <a:prstGeom prst="rect">
              <a:avLst/>
            </a:prstGeom>
          </p:spPr>
        </p:pic>
        <p:pic>
          <p:nvPicPr>
            <p:cNvPr id="7" name="Picture 6" descr="Screen Clipping"/>
            <p:cNvPicPr>
              <a:picLocks noChangeAspect="1"/>
            </p:cNvPicPr>
            <p:nvPr/>
          </p:nvPicPr>
          <p:blipFill>
            <a:blip r:embed="rId3" cstate="email">
              <a:extLst>
                <a:ext uri="{BEBA8EAE-BF5A-486C-A8C5-ECC9F3942E4B}">
                  <a14:imgProps xmlns:a14="http://schemas.microsoft.com/office/drawing/2010/main">
                    <a14:imgLayer r:embed="rId4">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3347864" y="1225851"/>
              <a:ext cx="357992" cy="397021"/>
            </a:xfrm>
            <a:prstGeom prst="rect">
              <a:avLst/>
            </a:prstGeom>
          </p:spPr>
        </p:pic>
        <p:pic>
          <p:nvPicPr>
            <p:cNvPr id="8" name="Picture 7" descr="Screen Clipping"/>
            <p:cNvPicPr>
              <a:picLocks noChangeAspect="1"/>
            </p:cNvPicPr>
            <p:nvPr/>
          </p:nvPicPr>
          <p:blipFill>
            <a:blip r:embed="rId5" cstate="email">
              <a:extLst>
                <a:ext uri="{BEBA8EAE-BF5A-486C-A8C5-ECC9F3942E4B}">
                  <a14:imgProps xmlns:a14="http://schemas.microsoft.com/office/drawing/2010/main">
                    <a14:imgLayer r:embed="rId6">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3655431" y="1227267"/>
              <a:ext cx="357992" cy="397021"/>
            </a:xfrm>
            <a:prstGeom prst="rect">
              <a:avLst/>
            </a:prstGeom>
          </p:spPr>
        </p:pic>
        <p:pic>
          <p:nvPicPr>
            <p:cNvPr id="9" name="Picture 8" descr="Screen Clipping"/>
            <p:cNvPicPr>
              <a:picLocks noChangeAspect="1"/>
            </p:cNvPicPr>
            <p:nvPr/>
          </p:nvPicPr>
          <p:blipFill>
            <a:blip r:embed="rId5" cstate="email">
              <a:extLst>
                <a:ext uri="{BEBA8EAE-BF5A-486C-A8C5-ECC9F3942E4B}">
                  <a14:imgProps xmlns:a14="http://schemas.microsoft.com/office/drawing/2010/main">
                    <a14:imgLayer r:embed="rId6">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3962998" y="1225851"/>
              <a:ext cx="357992" cy="397021"/>
            </a:xfrm>
            <a:prstGeom prst="rect">
              <a:avLst/>
            </a:prstGeom>
          </p:spPr>
        </p:pic>
        <p:pic>
          <p:nvPicPr>
            <p:cNvPr id="10" name="Picture 9" descr="Screen Clipping"/>
            <p:cNvPicPr>
              <a:picLocks noChangeAspect="1"/>
            </p:cNvPicPr>
            <p:nvPr/>
          </p:nvPicPr>
          <p:blipFill>
            <a:blip r:embed="rId5" cstate="email">
              <a:extLst>
                <a:ext uri="{BEBA8EAE-BF5A-486C-A8C5-ECC9F3942E4B}">
                  <a14:imgProps xmlns:a14="http://schemas.microsoft.com/office/drawing/2010/main">
                    <a14:imgLayer r:embed="rId6">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4560958" y="1219294"/>
              <a:ext cx="357992" cy="397021"/>
            </a:xfrm>
            <a:prstGeom prst="rect">
              <a:avLst/>
            </a:prstGeom>
          </p:spPr>
        </p:pic>
        <p:pic>
          <p:nvPicPr>
            <p:cNvPr id="11" name="Picture 10" descr="Screen Clipping"/>
            <p:cNvPicPr>
              <a:picLocks noChangeAspect="1"/>
            </p:cNvPicPr>
            <p:nvPr/>
          </p:nvPicPr>
          <p:blipFill>
            <a:blip r:embed="rId5" cstate="email">
              <a:extLst>
                <a:ext uri="{BEBA8EAE-BF5A-486C-A8C5-ECC9F3942E4B}">
                  <a14:imgProps xmlns:a14="http://schemas.microsoft.com/office/drawing/2010/main">
                    <a14:imgLayer r:embed="rId6">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4261978" y="1224435"/>
              <a:ext cx="357992" cy="397021"/>
            </a:xfrm>
            <a:prstGeom prst="rect">
              <a:avLst/>
            </a:prstGeom>
          </p:spPr>
        </p:pic>
        <p:pic>
          <p:nvPicPr>
            <p:cNvPr id="12" name="Picture 11" descr="Screen Clipping"/>
            <p:cNvPicPr>
              <a:picLocks noChangeAspect="1"/>
            </p:cNvPicPr>
            <p:nvPr/>
          </p:nvPicPr>
          <p:blipFill>
            <a:blip r:embed="rId5" cstate="email">
              <a:extLst>
                <a:ext uri="{BEBA8EAE-BF5A-486C-A8C5-ECC9F3942E4B}">
                  <a14:imgProps xmlns:a14="http://schemas.microsoft.com/office/drawing/2010/main">
                    <a14:imgLayer r:embed="rId6">
                      <a14:imgEffect>
                        <a14:backgroundRemoval t="678" b="98983" l="9398" r="96617"/>
                      </a14:imgEffect>
                    </a14:imgLayer>
                  </a14:imgProps>
                </a:ext>
                <a:ext uri="{28A0092B-C50C-407E-A947-70E740481C1C}">
                  <a14:useLocalDpi xmlns:a14="http://schemas.microsoft.com/office/drawing/2010/main"/>
                </a:ext>
              </a:extLst>
            </a:blip>
            <a:stretch>
              <a:fillRect/>
            </a:stretch>
          </p:blipFill>
          <p:spPr>
            <a:xfrm>
              <a:off x="4868525" y="1226684"/>
              <a:ext cx="357992" cy="397021"/>
            </a:xfrm>
            <a:prstGeom prst="rect">
              <a:avLst/>
            </a:prstGeom>
          </p:spPr>
        </p:pic>
        <p:cxnSp>
          <p:nvCxnSpPr>
            <p:cNvPr id="14" name="Elbow Connector 13"/>
            <p:cNvCxnSpPr/>
            <p:nvPr/>
          </p:nvCxnSpPr>
          <p:spPr>
            <a:xfrm>
              <a:off x="3834427" y="1851670"/>
              <a:ext cx="1213094" cy="216024"/>
            </a:xfrm>
            <a:prstGeom prst="bentConnector3">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Block Arc 16"/>
            <p:cNvSpPr/>
            <p:nvPr/>
          </p:nvSpPr>
          <p:spPr>
            <a:xfrm rot="13943490">
              <a:off x="3537523" y="2621822"/>
              <a:ext cx="1047596" cy="1038114"/>
            </a:xfrm>
            <a:prstGeom prst="blockArc">
              <a:avLst>
                <a:gd name="adj1" fmla="val 10447997"/>
                <a:gd name="adj2" fmla="val 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p:cNvCxnSpPr/>
            <p:nvPr/>
          </p:nvCxnSpPr>
          <p:spPr>
            <a:xfrm flipV="1">
              <a:off x="4013423" y="2295076"/>
              <a:ext cx="1566689" cy="42069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4427984" y="2294243"/>
              <a:ext cx="1152128" cy="99758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2676233" y="195486"/>
            <a:ext cx="291304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VDA PAD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3" name="TextBox 12"/>
          <p:cNvSpPr txBox="1"/>
          <p:nvPr/>
        </p:nvSpPr>
        <p:spPr>
          <a:xfrm>
            <a:off x="467544" y="915566"/>
            <a:ext cx="2808312"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Slalom setup using cones</a:t>
            </a:r>
          </a:p>
          <a:p>
            <a:pPr marL="742950" lvl="1" indent="-285750">
              <a:buFont typeface="Arial" panose="020B0604020202020204" pitchFamily="34" charset="0"/>
              <a:buChar char="•"/>
            </a:pPr>
            <a:r>
              <a:rPr lang="en-US" dirty="0" smtClean="0"/>
              <a:t>Low speed</a:t>
            </a:r>
          </a:p>
          <a:p>
            <a:pPr marL="285750" indent="-285750">
              <a:buFont typeface="Arial" panose="020B0604020202020204" pitchFamily="34" charset="0"/>
              <a:buChar char="•"/>
            </a:pPr>
            <a:r>
              <a:rPr lang="en-US" dirty="0" smtClean="0"/>
              <a:t>Evasive lane change setup for higher speed with cones</a:t>
            </a:r>
          </a:p>
          <a:p>
            <a:pPr marL="285750" indent="-285750">
              <a:buFont typeface="Arial" panose="020B0604020202020204" pitchFamily="34" charset="0"/>
              <a:buChar char="•"/>
            </a:pPr>
            <a:r>
              <a:rPr lang="en-US" dirty="0" smtClean="0"/>
              <a:t>Large area on south end for more defined maneuvers.</a:t>
            </a:r>
            <a:endParaRPr lang="en-US" dirty="0"/>
          </a:p>
        </p:txBody>
      </p:sp>
    </p:spTree>
    <p:extLst>
      <p:ext uri="{BB962C8B-B14F-4D97-AF65-F5344CB8AC3E}">
        <p14:creationId xmlns:p14="http://schemas.microsoft.com/office/powerpoint/2010/main" val="3380295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43" y="618242"/>
            <a:ext cx="4567888" cy="3671387"/>
          </a:xfrm>
          <a:prstGeom prst="rect">
            <a:avLst/>
          </a:prstGeom>
        </p:spPr>
      </p:pic>
      <p:sp>
        <p:nvSpPr>
          <p:cNvPr id="3" name="Rectangle 2"/>
          <p:cNvSpPr/>
          <p:nvPr/>
        </p:nvSpPr>
        <p:spPr>
          <a:xfrm>
            <a:off x="4778239" y="2211710"/>
            <a:ext cx="538695" cy="1569660"/>
          </a:xfrm>
          <a:prstGeom prst="rect">
            <a:avLst/>
          </a:prstGeom>
          <a:ln>
            <a:solidFill>
              <a:schemeClr val="accent1"/>
            </a:solidFill>
          </a:ln>
        </p:spPr>
        <p:txBody>
          <a:bodyPr wrap="square">
            <a:spAutoFit/>
          </a:bodyPr>
          <a:lstStyle/>
          <a:p>
            <a:r>
              <a:rPr lang="en-US" sz="1600" dirty="0"/>
              <a:t>41</a:t>
            </a:r>
          </a:p>
          <a:p>
            <a:r>
              <a:rPr lang="en-US" sz="1600" dirty="0"/>
              <a:t>85</a:t>
            </a:r>
          </a:p>
          <a:p>
            <a:r>
              <a:rPr lang="en-US" sz="1600" dirty="0"/>
              <a:t>149</a:t>
            </a:r>
          </a:p>
          <a:p>
            <a:r>
              <a:rPr lang="en-US" sz="1600" dirty="0"/>
              <a:t>607</a:t>
            </a:r>
          </a:p>
          <a:p>
            <a:r>
              <a:rPr lang="en-US" sz="1600" dirty="0"/>
              <a:t>653</a:t>
            </a:r>
          </a:p>
          <a:p>
            <a:r>
              <a:rPr lang="en-US" sz="1600" dirty="0" smtClean="0"/>
              <a:t>709</a:t>
            </a:r>
            <a:endParaRPr lang="en-US" sz="1600" dirty="0"/>
          </a:p>
        </p:txBody>
      </p:sp>
      <p:sp>
        <p:nvSpPr>
          <p:cNvPr id="5" name="Rectangle 4"/>
          <p:cNvSpPr/>
          <p:nvPr/>
        </p:nvSpPr>
        <p:spPr>
          <a:xfrm>
            <a:off x="5292080" y="896692"/>
            <a:ext cx="3466362" cy="2031325"/>
          </a:xfrm>
          <a:prstGeom prst="rect">
            <a:avLst/>
          </a:prstGeom>
          <a:noFill/>
          <a:ln>
            <a:solidFill>
              <a:schemeClr val="bg1"/>
            </a:solidFill>
          </a:ln>
        </p:spPr>
        <p:txBody>
          <a:bodyPr wrap="square">
            <a:spAutoFit/>
          </a:bodyPr>
          <a:lstStyle/>
          <a:p>
            <a:pPr marL="285750" indent="-285750">
              <a:buFont typeface="Arial" panose="020B0604020202020204" pitchFamily="34" charset="0"/>
              <a:buChar char="•"/>
            </a:pPr>
            <a:r>
              <a:rPr lang="en-US" sz="1400" dirty="0" smtClean="0"/>
              <a:t>Six lanes with protected left turn lanes</a:t>
            </a:r>
          </a:p>
          <a:p>
            <a:pPr marL="285750" indent="-285750">
              <a:buFont typeface="Arial" panose="020B0604020202020204" pitchFamily="34" charset="0"/>
              <a:buChar char="•"/>
            </a:pPr>
            <a:r>
              <a:rPr lang="en-US" sz="1400" dirty="0" smtClean="0"/>
              <a:t>Traffic Light controlled</a:t>
            </a:r>
          </a:p>
          <a:p>
            <a:pPr marL="742950" lvl="1" indent="-285750">
              <a:buFont typeface="Arial" panose="020B0604020202020204" pitchFamily="34" charset="0"/>
              <a:buChar char="•"/>
            </a:pPr>
            <a:r>
              <a:rPr lang="en-US" sz="1400" dirty="0" smtClean="0"/>
              <a:t>Whole cycle is 60 seconds</a:t>
            </a:r>
          </a:p>
          <a:p>
            <a:pPr marL="285750" indent="-285750">
              <a:buFont typeface="Arial" panose="020B0604020202020204" pitchFamily="34" charset="0"/>
              <a:buChar char="•"/>
            </a:pPr>
            <a:r>
              <a:rPr lang="en-US" sz="1400" dirty="0" smtClean="0"/>
              <a:t>Traffic needs to follow all lights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Flow to end of each “street” then turnaround</a:t>
            </a:r>
          </a:p>
          <a:p>
            <a:pPr marL="742950" lvl="1" indent="-285750">
              <a:buFont typeface="Arial" panose="020B0604020202020204" pitchFamily="34" charset="0"/>
              <a:buChar char="•"/>
            </a:pPr>
            <a:r>
              <a:rPr lang="en-US" sz="1400" dirty="0" smtClean="0"/>
              <a:t>Tour based demos will stop in these areas.</a:t>
            </a:r>
            <a:endParaRPr lang="en-US" sz="1400" dirty="0"/>
          </a:p>
        </p:txBody>
      </p:sp>
      <p:sp>
        <p:nvSpPr>
          <p:cNvPr id="6" name="TextBox 5"/>
          <p:cNvSpPr txBox="1"/>
          <p:nvPr/>
        </p:nvSpPr>
        <p:spPr>
          <a:xfrm>
            <a:off x="1806798" y="195486"/>
            <a:ext cx="4651916" cy="307777"/>
          </a:xfrm>
          <a:prstGeom prst="rect">
            <a:avLst/>
          </a:prstGeom>
          <a:noFill/>
        </p:spPr>
        <p:txBody>
          <a:bodyPr wrap="none" rtlCol="0">
            <a:spAutoFit/>
          </a:bodyPr>
          <a:lstStyle/>
          <a:p>
            <a:pPr lvl="0" algn="ctr">
              <a:defRPr/>
            </a:pPr>
            <a:r>
              <a:rPr lang="en-US" sz="1400" b="1" spc="680" dirty="0">
                <a:solidFill>
                  <a:prstClr val="black"/>
                </a:solidFill>
                <a:latin typeface="Ford CE Light" panose="02000503020000020004" pitchFamily="2" charset="0"/>
                <a:cs typeface="Ford Antenna Regular"/>
              </a:rPr>
              <a:t>6x6 </a:t>
            </a:r>
            <a:r>
              <a:rPr lang="en-US" sz="1400" b="1" spc="680" dirty="0" smtClean="0">
                <a:solidFill>
                  <a:prstClr val="black"/>
                </a:solidFill>
                <a:latin typeface="Ford CE Light" panose="02000503020000020004" pitchFamily="2" charset="0"/>
                <a:cs typeface="Ford Antenna Regular"/>
              </a:rPr>
              <a:t>INTERSECTION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Tree>
    <p:extLst>
      <p:ext uri="{BB962C8B-B14F-4D97-AF65-F5344CB8AC3E}">
        <p14:creationId xmlns:p14="http://schemas.microsoft.com/office/powerpoint/2010/main" val="3396100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0080969">
            <a:off x="-613993" y="844334"/>
            <a:ext cx="9144000" cy="1710341"/>
          </a:xfrm>
          <a:prstGeom prst="rect">
            <a:avLst/>
          </a:prstGeom>
        </p:spPr>
      </p:pic>
      <p:sp>
        <p:nvSpPr>
          <p:cNvPr id="6" name="Rectangle 5"/>
          <p:cNvSpPr/>
          <p:nvPr/>
        </p:nvSpPr>
        <p:spPr>
          <a:xfrm>
            <a:off x="3411572" y="2940967"/>
            <a:ext cx="576064" cy="1600438"/>
          </a:xfrm>
          <a:prstGeom prst="rect">
            <a:avLst/>
          </a:prstGeom>
          <a:ln>
            <a:solidFill>
              <a:srgbClr val="00B0F0"/>
            </a:solidFill>
          </a:ln>
        </p:spPr>
        <p:txBody>
          <a:bodyPr wrap="square">
            <a:spAutoFit/>
          </a:bodyPr>
          <a:lstStyle/>
          <a:p>
            <a:r>
              <a:rPr lang="en-US" sz="1400" dirty="0"/>
              <a:t> 64</a:t>
            </a:r>
          </a:p>
          <a:p>
            <a:r>
              <a:rPr lang="en-US" sz="1400" dirty="0"/>
              <a:t>94.1</a:t>
            </a:r>
          </a:p>
          <a:p>
            <a:r>
              <a:rPr lang="en-US" sz="1400" dirty="0"/>
              <a:t>160</a:t>
            </a:r>
          </a:p>
          <a:p>
            <a:r>
              <a:rPr lang="en-US" sz="1400" dirty="0"/>
              <a:t>457</a:t>
            </a:r>
          </a:p>
          <a:p>
            <a:r>
              <a:rPr lang="en-US" sz="1400" dirty="0"/>
              <a:t>475</a:t>
            </a:r>
          </a:p>
          <a:p>
            <a:r>
              <a:rPr lang="en-US" sz="1400" dirty="0"/>
              <a:t>505</a:t>
            </a:r>
          </a:p>
          <a:p>
            <a:r>
              <a:rPr lang="en-US" sz="1400" dirty="0" smtClean="0"/>
              <a:t>561</a:t>
            </a:r>
            <a:endParaRPr lang="en-US" sz="1400" dirty="0"/>
          </a:p>
        </p:txBody>
      </p:sp>
      <p:sp>
        <p:nvSpPr>
          <p:cNvPr id="7" name="Right Arrow 6"/>
          <p:cNvSpPr/>
          <p:nvPr/>
        </p:nvSpPr>
        <p:spPr>
          <a:xfrm rot="20973500">
            <a:off x="5663276" y="411783"/>
            <a:ext cx="576064" cy="276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8938212">
            <a:off x="1509725" y="2149710"/>
            <a:ext cx="576064" cy="332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1647971">
            <a:off x="1435502" y="3134235"/>
            <a:ext cx="576064" cy="332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7039158">
            <a:off x="6570884" y="717254"/>
            <a:ext cx="576064" cy="332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668344" y="1153376"/>
            <a:ext cx="1368152" cy="369332"/>
          </a:xfrm>
          <a:prstGeom prst="rect">
            <a:avLst/>
          </a:prstGeom>
          <a:noFill/>
        </p:spPr>
        <p:txBody>
          <a:bodyPr wrap="square" rtlCol="0">
            <a:spAutoFit/>
          </a:bodyPr>
          <a:lstStyle/>
          <a:p>
            <a:r>
              <a:rPr lang="en-US" dirty="0" smtClean="0"/>
              <a:t>Potholes</a:t>
            </a:r>
            <a:endParaRPr lang="en-US" dirty="0"/>
          </a:p>
        </p:txBody>
      </p:sp>
      <p:cxnSp>
        <p:nvCxnSpPr>
          <p:cNvPr id="4" name="Straight Arrow Connector 3"/>
          <p:cNvCxnSpPr>
            <a:stCxn id="2" idx="1"/>
          </p:cNvCxnSpPr>
          <p:nvPr/>
        </p:nvCxnSpPr>
        <p:spPr>
          <a:xfrm flipH="1" flipV="1">
            <a:off x="6804248" y="1215582"/>
            <a:ext cx="864096" cy="12246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2978" y="936726"/>
            <a:ext cx="1335965" cy="923330"/>
          </a:xfrm>
          <a:prstGeom prst="rect">
            <a:avLst/>
          </a:prstGeom>
          <a:noFill/>
        </p:spPr>
        <p:txBody>
          <a:bodyPr wrap="square" rtlCol="0">
            <a:spAutoFit/>
          </a:bodyPr>
          <a:lstStyle/>
          <a:p>
            <a:r>
              <a:rPr lang="en-US" dirty="0" smtClean="0"/>
              <a:t>Potholes and 1 speedbump</a:t>
            </a:r>
            <a:endParaRPr lang="en-US" dirty="0"/>
          </a:p>
        </p:txBody>
      </p:sp>
      <p:cxnSp>
        <p:nvCxnSpPr>
          <p:cNvPr id="14" name="Straight Arrow Connector 13"/>
          <p:cNvCxnSpPr>
            <a:stCxn id="13" idx="2"/>
          </p:cNvCxnSpPr>
          <p:nvPr/>
        </p:nvCxnSpPr>
        <p:spPr>
          <a:xfrm>
            <a:off x="810961" y="1860056"/>
            <a:ext cx="311792" cy="1080911"/>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263482" y="3219822"/>
            <a:ext cx="45719"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flipV="1">
            <a:off x="6732241" y="1115756"/>
            <a:ext cx="59774"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39552" y="165889"/>
            <a:ext cx="412100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680" dirty="0" smtClean="0">
                <a:solidFill>
                  <a:prstClr val="black"/>
                </a:solidFill>
                <a:latin typeface="Ford CE Light" panose="02000503020000020004" pitchFamily="2" charset="0"/>
                <a:cs typeface="Ford Antenna Regular"/>
              </a:rPr>
              <a:t>ARTERIAL ROAD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1" name="TextBox 10"/>
          <p:cNvSpPr txBox="1"/>
          <p:nvPr/>
        </p:nvSpPr>
        <p:spPr>
          <a:xfrm>
            <a:off x="4504860" y="2198824"/>
            <a:ext cx="4680520"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Demos will run spaced out but must be aware of existing traffic</a:t>
            </a:r>
          </a:p>
          <a:p>
            <a:pPr marL="285750" indent="-285750">
              <a:buFont typeface="Arial" panose="020B0604020202020204" pitchFamily="34" charset="0"/>
              <a:buChar char="•"/>
            </a:pPr>
            <a:r>
              <a:rPr lang="en-US" dirty="0" smtClean="0"/>
              <a:t>Several demos will use potholes as needed</a:t>
            </a:r>
          </a:p>
          <a:p>
            <a:pPr marL="742950" lvl="1" indent="-285750">
              <a:buFont typeface="Arial" panose="020B0604020202020204" pitchFamily="34" charset="0"/>
              <a:buChar char="•"/>
            </a:pPr>
            <a:r>
              <a:rPr lang="en-US" dirty="0" smtClean="0"/>
              <a:t>Demo 561 is adding features on exit road.</a:t>
            </a:r>
          </a:p>
          <a:p>
            <a:pPr marL="285750" indent="-285750">
              <a:buFont typeface="Arial" panose="020B0604020202020204" pitchFamily="34" charset="0"/>
              <a:buChar char="•"/>
            </a:pPr>
            <a:r>
              <a:rPr lang="en-US" dirty="0" smtClean="0"/>
              <a:t>Demo 94.1 will run additional demo east of barrier beyond exit point</a:t>
            </a:r>
          </a:p>
          <a:p>
            <a:pPr marL="285750" indent="-285750">
              <a:buFont typeface="Arial" panose="020B0604020202020204" pitchFamily="34" charset="0"/>
              <a:buChar char="•"/>
            </a:pPr>
            <a:r>
              <a:rPr lang="en-US" dirty="0" smtClean="0"/>
              <a:t>Demo 475 will need extra space (or last) to allow for stops</a:t>
            </a:r>
            <a:endParaRPr lang="en-US" dirty="0"/>
          </a:p>
        </p:txBody>
      </p:sp>
    </p:spTree>
    <p:extLst>
      <p:ext uri="{BB962C8B-B14F-4D97-AF65-F5344CB8AC3E}">
        <p14:creationId xmlns:p14="http://schemas.microsoft.com/office/powerpoint/2010/main" val="1603086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577708"/>
            <a:ext cx="9151724" cy="2831601"/>
            <a:chOff x="4534" y="995829"/>
            <a:chExt cx="9151724" cy="2831601"/>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34" y="995829"/>
              <a:ext cx="9144000" cy="2831601"/>
            </a:xfrm>
            <a:prstGeom prst="rect">
              <a:avLst/>
            </a:prstGeom>
          </p:spPr>
        </p:pic>
        <p:cxnSp>
          <p:nvCxnSpPr>
            <p:cNvPr id="16" name="Elbow Connector 15"/>
            <p:cNvCxnSpPr/>
            <p:nvPr/>
          </p:nvCxnSpPr>
          <p:spPr>
            <a:xfrm rot="10800000">
              <a:off x="4759338" y="2339622"/>
              <a:ext cx="1054004" cy="14401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20030" y="2963608"/>
              <a:ext cx="1082348" cy="369332"/>
            </a:xfrm>
            <a:prstGeom prst="rect">
              <a:avLst/>
            </a:prstGeom>
            <a:noFill/>
          </p:spPr>
          <p:txBody>
            <a:bodyPr wrap="none" rtlCol="0">
              <a:spAutoFit/>
            </a:bodyPr>
            <a:lstStyle/>
            <a:p>
              <a:r>
                <a:rPr lang="en-US" dirty="0" smtClean="0"/>
                <a:t>128 / 624</a:t>
              </a:r>
              <a:endParaRPr lang="en-US" dirty="0"/>
            </a:p>
          </p:txBody>
        </p:sp>
        <p:cxnSp>
          <p:nvCxnSpPr>
            <p:cNvPr id="18" name="Elbow Connector 17"/>
            <p:cNvCxnSpPr/>
            <p:nvPr/>
          </p:nvCxnSpPr>
          <p:spPr>
            <a:xfrm>
              <a:off x="5611893" y="2887541"/>
              <a:ext cx="959844" cy="19816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93684" y="2091430"/>
              <a:ext cx="1082348" cy="369332"/>
            </a:xfrm>
            <a:prstGeom prst="rect">
              <a:avLst/>
            </a:prstGeom>
            <a:noFill/>
          </p:spPr>
          <p:txBody>
            <a:bodyPr wrap="none" rtlCol="0">
              <a:spAutoFit/>
            </a:bodyPr>
            <a:lstStyle/>
            <a:p>
              <a:r>
                <a:rPr lang="en-US" dirty="0" smtClean="0"/>
                <a:t>511 / 661</a:t>
              </a:r>
              <a:endParaRPr lang="en-US" dirty="0"/>
            </a:p>
          </p:txBody>
        </p:sp>
        <p:cxnSp>
          <p:nvCxnSpPr>
            <p:cNvPr id="22" name="Straight Arrow Connector 21"/>
            <p:cNvCxnSpPr/>
            <p:nvPr/>
          </p:nvCxnSpPr>
          <p:spPr>
            <a:xfrm>
              <a:off x="7308304" y="2835180"/>
              <a:ext cx="1282206" cy="327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7270018" y="2478248"/>
              <a:ext cx="1444868" cy="539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547664" y="2365018"/>
              <a:ext cx="43369" cy="35232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Screen Clipping"/>
            <p:cNvPicPr>
              <a:picLocks noChangeAspect="1"/>
            </p:cNvPicPr>
            <p:nvPr/>
          </p:nvPicPr>
          <p:blipFill>
            <a:blip r:embed="rId3" cstate="email">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1182637" y="2269441"/>
              <a:ext cx="549651" cy="565739"/>
            </a:xfrm>
            <a:prstGeom prst="rect">
              <a:avLst/>
            </a:prstGeom>
          </p:spPr>
        </p:pic>
        <p:sp>
          <p:nvSpPr>
            <p:cNvPr id="36" name="U-Turn Arrow 35"/>
            <p:cNvSpPr/>
            <p:nvPr/>
          </p:nvSpPr>
          <p:spPr>
            <a:xfrm rot="5400000" flipH="1">
              <a:off x="6750028" y="2389445"/>
              <a:ext cx="569813" cy="470166"/>
            </a:xfrm>
            <a:prstGeom prst="utur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U-Turn Arrow 14"/>
            <p:cNvSpPr/>
            <p:nvPr/>
          </p:nvSpPr>
          <p:spPr>
            <a:xfrm rot="5400000" flipH="1">
              <a:off x="8639381" y="2411728"/>
              <a:ext cx="563587" cy="470166"/>
            </a:xfrm>
            <a:prstGeom prst="utur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Arrow Connector 19"/>
            <p:cNvCxnSpPr/>
            <p:nvPr/>
          </p:nvCxnSpPr>
          <p:spPr>
            <a:xfrm flipH="1">
              <a:off x="2654617" y="2521373"/>
              <a:ext cx="4233957" cy="198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89379" y="2748504"/>
              <a:ext cx="4162682" cy="9460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750024" y="195486"/>
            <a:ext cx="4765472" cy="307777"/>
          </a:xfrm>
          <a:prstGeom prst="rect">
            <a:avLst/>
          </a:prstGeom>
          <a:noFill/>
        </p:spPr>
        <p:txBody>
          <a:bodyPr wrap="none" rtlCol="0">
            <a:spAutoFit/>
          </a:bodyPr>
          <a:lstStyle/>
          <a:p>
            <a:pPr lvl="0" algn="ctr">
              <a:defRPr/>
            </a:pPr>
            <a:r>
              <a:rPr lang="en-US" sz="1400" b="1" spc="680" dirty="0" smtClean="0">
                <a:solidFill>
                  <a:prstClr val="black"/>
                </a:solidFill>
                <a:latin typeface="Ford CE Light" panose="02000503020000020004" pitchFamily="2" charset="0"/>
                <a:cs typeface="Ford Antenna Regular"/>
              </a:rPr>
              <a:t>6 LANE BOULEVARD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3" name="Rectangle 12"/>
          <p:cNvSpPr/>
          <p:nvPr/>
        </p:nvSpPr>
        <p:spPr>
          <a:xfrm>
            <a:off x="447466" y="1686319"/>
            <a:ext cx="589382" cy="147732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t>83</a:t>
            </a:r>
            <a:endParaRPr lang="en-US" b="1" dirty="0"/>
          </a:p>
          <a:p>
            <a:r>
              <a:rPr lang="en-US" dirty="0"/>
              <a:t>128</a:t>
            </a:r>
          </a:p>
          <a:p>
            <a:r>
              <a:rPr lang="en-US" dirty="0"/>
              <a:t>511</a:t>
            </a:r>
          </a:p>
          <a:p>
            <a:r>
              <a:rPr lang="en-US" dirty="0"/>
              <a:t>624</a:t>
            </a:r>
          </a:p>
          <a:p>
            <a:r>
              <a:rPr lang="en-US" dirty="0"/>
              <a:t>661</a:t>
            </a:r>
          </a:p>
        </p:txBody>
      </p:sp>
      <p:sp>
        <p:nvSpPr>
          <p:cNvPr id="24" name="U-Turn Arrow 23"/>
          <p:cNvSpPr/>
          <p:nvPr/>
        </p:nvSpPr>
        <p:spPr>
          <a:xfrm rot="16200000" flipH="1">
            <a:off x="1128279" y="1929009"/>
            <a:ext cx="569813" cy="470166"/>
          </a:xfrm>
          <a:prstGeom prst="utur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p:cNvSpPr txBox="1"/>
          <p:nvPr/>
        </p:nvSpPr>
        <p:spPr>
          <a:xfrm>
            <a:off x="107504" y="3451727"/>
            <a:ext cx="8928992"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511 / 661 Lane change maneuvers performed on North (westbound) Lanes</a:t>
            </a:r>
          </a:p>
          <a:p>
            <a:pPr marL="285750" indent="-285750">
              <a:buFont typeface="Arial" panose="020B0604020202020204" pitchFamily="34" charset="0"/>
              <a:buChar char="•"/>
            </a:pPr>
            <a:r>
              <a:rPr lang="en-US" dirty="0" smtClean="0"/>
              <a:t>128 / 624 Truck Lane Change and sway maneuvers performed on South (Eastbound) Lanes</a:t>
            </a:r>
          </a:p>
          <a:p>
            <a:pPr marL="285750" indent="-285750">
              <a:buFont typeface="Arial" panose="020B0604020202020204" pitchFamily="34" charset="0"/>
              <a:buChar char="•"/>
            </a:pPr>
            <a:r>
              <a:rPr lang="en-US" dirty="0" smtClean="0"/>
              <a:t>83  to circulate as available</a:t>
            </a:r>
          </a:p>
          <a:p>
            <a:pPr marL="285750" indent="-285750">
              <a:buFont typeface="Arial" panose="020B0604020202020204" pitchFamily="34" charset="0"/>
              <a:buChar char="•"/>
            </a:pPr>
            <a:r>
              <a:rPr lang="en-US" dirty="0" smtClean="0"/>
              <a:t>128 to proceed to second demo area south of boulevard</a:t>
            </a:r>
            <a:endParaRPr lang="en-US" dirty="0"/>
          </a:p>
        </p:txBody>
      </p:sp>
      <p:cxnSp>
        <p:nvCxnSpPr>
          <p:cNvPr id="6" name="Straight Arrow Connector 5"/>
          <p:cNvCxnSpPr/>
          <p:nvPr/>
        </p:nvCxnSpPr>
        <p:spPr>
          <a:xfrm>
            <a:off x="5076056" y="2491314"/>
            <a:ext cx="0" cy="423505"/>
          </a:xfrm>
          <a:prstGeom prst="straightConnector1">
            <a:avLst/>
          </a:prstGeom>
          <a:ln w="50800" cmpd="sng">
            <a:solidFill>
              <a:srgbClr val="FFFF00"/>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277614" y="2510811"/>
            <a:ext cx="8384" cy="344497"/>
          </a:xfrm>
          <a:prstGeom prst="straightConnector1">
            <a:avLst/>
          </a:prstGeom>
          <a:ln w="50800" cmpd="sng">
            <a:solidFill>
              <a:srgbClr val="FFFF00"/>
            </a:solidFill>
            <a:headEnd w="lg" len="lg"/>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67346" y="2590316"/>
            <a:ext cx="1177981" cy="646331"/>
          </a:xfrm>
          <a:prstGeom prst="rect">
            <a:avLst/>
          </a:prstGeom>
          <a:solidFill>
            <a:schemeClr val="bg1"/>
          </a:solidFill>
        </p:spPr>
        <p:txBody>
          <a:bodyPr wrap="square" rtlCol="0">
            <a:spAutoFit/>
          </a:bodyPr>
          <a:lstStyle/>
          <a:p>
            <a:r>
              <a:rPr lang="en-US" dirty="0" smtClean="0"/>
              <a:t>Entry and Exit Point</a:t>
            </a:r>
            <a:endParaRPr lang="en-US" dirty="0"/>
          </a:p>
        </p:txBody>
      </p:sp>
    </p:spTree>
    <p:extLst>
      <p:ext uri="{BB962C8B-B14F-4D97-AF65-F5344CB8AC3E}">
        <p14:creationId xmlns:p14="http://schemas.microsoft.com/office/powerpoint/2010/main" val="213911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764656"/>
            <a:ext cx="9144001" cy="3679302"/>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6" name="Rectangle 5"/>
          <p:cNvSpPr/>
          <p:nvPr/>
        </p:nvSpPr>
        <p:spPr>
          <a:xfrm>
            <a:off x="395557" y="859310"/>
            <a:ext cx="8352928" cy="36572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Purpose</a:t>
            </a: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Showcasing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customer relevant technologies and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provide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our Ford Executive teams an opportunity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to experience and evaluate</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new and relevant technologies</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endPar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Experience</a:t>
            </a: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Evaluators are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given a personalized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agenda.    Each technology is experienced in a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minute demonstration. This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may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be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a vehicle testing new electrified solutions</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new self-parking feature, or inside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experiencing a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virtual mobility solution, or watching a new 3D Printing concept in action. </a:t>
            </a:r>
            <a:endPar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After each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experience,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 questionnaire is completed, providing feedback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on the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technology.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Details</a:t>
            </a: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Technologies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&amp; concepts are showcased by Ford R&amp;A (Dearborn, Palo Alto, &amp; Aachen) and PD,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GFL, </a:t>
            </a:r>
            <a:r>
              <a:rPr kumimoji="0" lang="en-US" sz="120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FordPass</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Startups</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Universities &amp;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Suppliers</a:t>
            </a:r>
            <a:r>
              <a:rPr kumimoji="0" lang="en-US" sz="12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a:defRPr/>
            </a:pPr>
            <a:r>
              <a:rPr lang="en-US" sz="1200" b="1" u="sng" dirty="0">
                <a:solidFill>
                  <a:prstClr val="black"/>
                </a:solidFill>
                <a:latin typeface="Arial" panose="020B0604020202020204" pitchFamily="34" charset="0"/>
                <a:cs typeface="Arial" panose="020B0604020202020204" pitchFamily="34" charset="0"/>
              </a:rPr>
              <a:t>Feedback:</a:t>
            </a:r>
            <a:r>
              <a:rPr lang="en-US" sz="1200" b="1" dirty="0">
                <a:solidFill>
                  <a:prstClr val="black"/>
                </a:solidFill>
                <a:latin typeface="Arial" panose="020B0604020202020204" pitchFamily="34" charset="0"/>
                <a:cs typeface="Arial" panose="020B0604020202020204" pitchFamily="34" charset="0"/>
              </a:rPr>
              <a:t> </a:t>
            </a:r>
            <a:r>
              <a:rPr lang="en-US" sz="1200" dirty="0">
                <a:solidFill>
                  <a:prstClr val="black"/>
                </a:solidFill>
                <a:latin typeface="Arial" panose="020B0604020202020204" pitchFamily="34" charset="0"/>
                <a:cs typeface="Arial" panose="020B0604020202020204" pitchFamily="34" charset="0"/>
              </a:rPr>
              <a:t>is collected, distributed to the development teams, and used by GPP&amp;S as a part of their portfolio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Key Event Members: </a:t>
            </a:r>
            <a:endPar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Evaluators:</a:t>
            </a: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are senior management </a:t>
            </a:r>
            <a:r>
              <a:rPr kumimoji="0" lang="en-US" sz="1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level Ford employees from </a:t>
            </a:r>
            <a:r>
              <a:rPr kumimoji="0" lang="en-US" sz="120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around the globe.  </a:t>
            </a:r>
            <a:endParaRPr lang="en-US" sz="1200"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Presenters:</a:t>
            </a:r>
            <a:r>
              <a:rPr kumimoji="0" lang="en-US" sz="1200" b="1" i="0"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i="0"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are Ford subject matter experts (SMEs) presenting the technologies.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smtClean="0">
                <a:solidFill>
                  <a:prstClr val="black"/>
                </a:solidFill>
                <a:latin typeface="Arial" panose="020B0604020202020204" pitchFamily="34" charset="0"/>
                <a:cs typeface="Arial" panose="020B0604020202020204" pitchFamily="34" charset="0"/>
              </a:rPr>
              <a:t>Representative</a:t>
            </a:r>
            <a:r>
              <a:rPr lang="en-US" sz="1200" dirty="0" smtClean="0">
                <a:solidFill>
                  <a:prstClr val="black"/>
                </a:solidFill>
                <a:latin typeface="Arial" panose="020B0604020202020204" pitchFamily="34" charset="0"/>
                <a:cs typeface="Arial" panose="020B0604020202020204" pitchFamily="34" charset="0"/>
              </a:rPr>
              <a:t>: are supplier SMEs providing technical background for their technologies. </a:t>
            </a:r>
            <a:endParaRPr kumimoji="0" lang="en-US" sz="1200" i="0"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3653341" y="-92546"/>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611560" y="1116461"/>
            <a:ext cx="8229600"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GB" sz="24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GB"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TextBox 4"/>
          <p:cNvSpPr txBox="1"/>
          <p:nvPr/>
        </p:nvSpPr>
        <p:spPr>
          <a:xfrm>
            <a:off x="3187688" y="463773"/>
            <a:ext cx="276870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500" dirty="0" smtClean="0">
                <a:solidFill>
                  <a:prstClr val="black"/>
                </a:solidFill>
                <a:latin typeface="Ford CE Light" panose="02000503020000020004" pitchFamily="2" charset="0"/>
                <a:cs typeface="Ford Antenna Regular"/>
              </a:rPr>
              <a:t>EVENT OVERVIEW</a:t>
            </a:r>
            <a:endParaRPr kumimoji="0" lang="en-US" sz="1400" b="1" i="0" u="none" strike="noStrike" kern="1200" cap="none" spc="50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Tree>
    <p:extLst>
      <p:ext uri="{BB962C8B-B14F-4D97-AF65-F5344CB8AC3E}">
        <p14:creationId xmlns:p14="http://schemas.microsoft.com/office/powerpoint/2010/main" val="2739040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57210" t="59137" r="15138"/>
          <a:stretch/>
        </p:blipFill>
        <p:spPr>
          <a:xfrm>
            <a:off x="4440862" y="596005"/>
            <a:ext cx="4438739" cy="3807473"/>
          </a:xfrm>
          <a:prstGeom prst="rect">
            <a:avLst/>
          </a:prstGeom>
        </p:spPr>
      </p:pic>
      <p:sp>
        <p:nvSpPr>
          <p:cNvPr id="8" name="TextBox 7"/>
          <p:cNvSpPr txBox="1"/>
          <p:nvPr/>
        </p:nvSpPr>
        <p:spPr>
          <a:xfrm>
            <a:off x="1006397" y="195486"/>
            <a:ext cx="6252738" cy="307777"/>
          </a:xfrm>
          <a:prstGeom prst="rect">
            <a:avLst/>
          </a:prstGeom>
          <a:noFill/>
        </p:spPr>
        <p:txBody>
          <a:bodyPr wrap="none" rtlCol="0">
            <a:spAutoFit/>
          </a:bodyPr>
          <a:lstStyle/>
          <a:p>
            <a:pPr lvl="0" algn="ctr">
              <a:defRPr/>
            </a:pPr>
            <a:r>
              <a:rPr lang="en-US" sz="1400" b="1" spc="680" dirty="0" smtClean="0">
                <a:solidFill>
                  <a:prstClr val="black"/>
                </a:solidFill>
                <a:latin typeface="Ford CE Light" panose="02000503020000020004" pitchFamily="2" charset="0"/>
                <a:cs typeface="Ford Antenna Regular"/>
              </a:rPr>
              <a:t>AREA SOUTH OF BOULEVARD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3" name="Rounded Rectangle 2"/>
          <p:cNvSpPr/>
          <p:nvPr/>
        </p:nvSpPr>
        <p:spPr>
          <a:xfrm>
            <a:off x="6588224" y="1707654"/>
            <a:ext cx="144016" cy="792088"/>
          </a:xfrm>
          <a:prstGeom prst="roundRect">
            <a:avLst/>
          </a:prstGeom>
          <a:solidFill>
            <a:schemeClr val="accent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596335" y="1707653"/>
            <a:ext cx="419170" cy="792088"/>
          </a:xfrm>
          <a:prstGeom prst="roundRect">
            <a:avLst/>
          </a:prstGeom>
          <a:solidFill>
            <a:schemeClr val="accent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5400000">
            <a:off x="8070827" y="846068"/>
            <a:ext cx="419170" cy="792088"/>
          </a:xfrm>
          <a:prstGeom prst="roundRect">
            <a:avLst/>
          </a:prstGeom>
          <a:solidFill>
            <a:schemeClr val="accent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248055" y="807121"/>
            <a:ext cx="576064" cy="923330"/>
          </a:xfrm>
          <a:prstGeom prst="rect">
            <a:avLst/>
          </a:prstGeom>
          <a:solidFill>
            <a:schemeClr val="bg1"/>
          </a:solidFill>
          <a:ln>
            <a:solidFill>
              <a:srgbClr val="00B0F0"/>
            </a:solidFill>
          </a:ln>
        </p:spPr>
        <p:txBody>
          <a:bodyPr wrap="square" rtlCol="0">
            <a:spAutoFit/>
          </a:bodyPr>
          <a:lstStyle/>
          <a:p>
            <a:r>
              <a:rPr lang="en-US" dirty="0"/>
              <a:t>128</a:t>
            </a:r>
          </a:p>
          <a:p>
            <a:r>
              <a:rPr lang="en-US" dirty="0"/>
              <a:t>457</a:t>
            </a:r>
          </a:p>
          <a:p>
            <a:r>
              <a:rPr lang="en-US" dirty="0"/>
              <a:t>517</a:t>
            </a:r>
          </a:p>
        </p:txBody>
      </p:sp>
      <p:cxnSp>
        <p:nvCxnSpPr>
          <p:cNvPr id="13" name="Straight Arrow Connector 12"/>
          <p:cNvCxnSpPr>
            <a:endCxn id="10" idx="2"/>
          </p:cNvCxnSpPr>
          <p:nvPr/>
        </p:nvCxnSpPr>
        <p:spPr>
          <a:xfrm>
            <a:off x="5824119" y="987574"/>
            <a:ext cx="2060249" cy="254538"/>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824118" y="1242112"/>
            <a:ext cx="1772217" cy="488339"/>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3" idx="0"/>
          </p:cNvCxnSpPr>
          <p:nvPr/>
        </p:nvCxnSpPr>
        <p:spPr>
          <a:xfrm>
            <a:off x="5760206" y="1534013"/>
            <a:ext cx="900026" cy="173641"/>
          </a:xfrm>
          <a:prstGeom prst="straightConnector1">
            <a:avLst/>
          </a:prstGeom>
          <a:ln w="34925">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2390" y="595268"/>
            <a:ext cx="410445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Area is smooth plant floor with discontinuities from columns, cracks, filled in patches</a:t>
            </a:r>
          </a:p>
          <a:p>
            <a:pPr marL="285750" indent="-285750">
              <a:buFont typeface="Arial" panose="020B0604020202020204" pitchFamily="34" charset="0"/>
              <a:buChar char="•"/>
            </a:pPr>
            <a:r>
              <a:rPr lang="en-US" dirty="0" smtClean="0"/>
              <a:t>Demos moved here needed equipment setup, areas larger than available or smoother surfaces.</a:t>
            </a:r>
            <a:endParaRPr lang="en-US" dirty="0"/>
          </a:p>
        </p:txBody>
      </p:sp>
    </p:spTree>
    <p:extLst>
      <p:ext uri="{BB962C8B-B14F-4D97-AF65-F5344CB8AC3E}">
        <p14:creationId xmlns:p14="http://schemas.microsoft.com/office/powerpoint/2010/main" val="55251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4132764" y="487264"/>
            <a:ext cx="4896544" cy="3907756"/>
            <a:chOff x="1547664" y="-20537"/>
            <a:chExt cx="6178784" cy="4627835"/>
          </a:xfrm>
        </p:grpSpPr>
        <p:pic>
          <p:nvPicPr>
            <p:cNvPr id="3" name="Picture 2"/>
            <p:cNvPicPr>
              <a:picLocks noChangeAspect="1"/>
            </p:cNvPicPr>
            <p:nvPr/>
          </p:nvPicPr>
          <p:blipFill rotWithShape="1">
            <a:blip r:embed="rId3" cstate="email">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0173" r="18183" b="7988"/>
            <a:stretch/>
          </p:blipFill>
          <p:spPr>
            <a:xfrm>
              <a:off x="1547664" y="-20537"/>
              <a:ext cx="6178784" cy="4627835"/>
            </a:xfrm>
            <a:prstGeom prst="rect">
              <a:avLst/>
            </a:prstGeom>
            <a:ln w="38100"/>
          </p:spPr>
        </p:pic>
        <p:cxnSp>
          <p:nvCxnSpPr>
            <p:cNvPr id="21" name="Straight Connector 20"/>
            <p:cNvCxnSpPr/>
            <p:nvPr/>
          </p:nvCxnSpPr>
          <p:spPr>
            <a:xfrm>
              <a:off x="2868748" y="2192383"/>
              <a:ext cx="496614" cy="969579"/>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Freeform 21"/>
            <p:cNvSpPr/>
            <p:nvPr/>
          </p:nvSpPr>
          <p:spPr>
            <a:xfrm>
              <a:off x="2828410" y="1261241"/>
              <a:ext cx="386255" cy="953814"/>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26" name="Freeform 25"/>
            <p:cNvSpPr/>
            <p:nvPr/>
          </p:nvSpPr>
          <p:spPr>
            <a:xfrm rot="17792828" flipH="1">
              <a:off x="5475790" y="-96146"/>
              <a:ext cx="386255" cy="1067277"/>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27" name="Freeform 26"/>
            <p:cNvSpPr/>
            <p:nvPr/>
          </p:nvSpPr>
          <p:spPr>
            <a:xfrm rot="20185844" flipH="1" flipV="1">
              <a:off x="6166919" y="536934"/>
              <a:ext cx="375248" cy="1322374"/>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30" name="Freeform 29"/>
            <p:cNvSpPr/>
            <p:nvPr/>
          </p:nvSpPr>
          <p:spPr>
            <a:xfrm rot="349003" flipH="1" flipV="1">
              <a:off x="6144907" y="1824092"/>
              <a:ext cx="282326" cy="1183916"/>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31" name="Freeform 30"/>
            <p:cNvSpPr/>
            <p:nvPr/>
          </p:nvSpPr>
          <p:spPr>
            <a:xfrm rot="18524876" flipV="1">
              <a:off x="3703659" y="2745581"/>
              <a:ext cx="639995" cy="1250044"/>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33" name="Freeform 32"/>
            <p:cNvSpPr/>
            <p:nvPr/>
          </p:nvSpPr>
          <p:spPr>
            <a:xfrm rot="3075124" flipH="1" flipV="1">
              <a:off x="5173482" y="2550967"/>
              <a:ext cx="501889" cy="1439462"/>
            </a:xfrm>
            <a:custGeom>
              <a:avLst/>
              <a:gdLst>
                <a:gd name="connsiteX0" fmla="*/ 69824 w 532279"/>
                <a:gd name="connsiteY0" fmla="*/ 1292773 h 1292773"/>
                <a:gd name="connsiteX1" fmla="*/ 38293 w 532279"/>
                <a:gd name="connsiteY1" fmla="*/ 788276 h 1292773"/>
                <a:gd name="connsiteX2" fmla="*/ 532279 w 532279"/>
                <a:gd name="connsiteY2" fmla="*/ 0 h 1292773"/>
              </a:gdLst>
              <a:ahLst/>
              <a:cxnLst>
                <a:cxn ang="0">
                  <a:pos x="connsiteX0" y="connsiteY0"/>
                </a:cxn>
                <a:cxn ang="0">
                  <a:pos x="connsiteX1" y="connsiteY1"/>
                </a:cxn>
                <a:cxn ang="0">
                  <a:pos x="connsiteX2" y="connsiteY2"/>
                </a:cxn>
              </a:cxnLst>
              <a:rect l="l" t="t" r="r" b="b"/>
              <a:pathLst>
                <a:path w="532279" h="1292773">
                  <a:moveTo>
                    <a:pt x="69824" y="1292773"/>
                  </a:moveTo>
                  <a:cubicBezTo>
                    <a:pt x="15520" y="1148255"/>
                    <a:pt x="-38783" y="1003738"/>
                    <a:pt x="38293" y="788276"/>
                  </a:cubicBezTo>
                  <a:cubicBezTo>
                    <a:pt x="115369" y="572814"/>
                    <a:pt x="397396" y="164662"/>
                    <a:pt x="532279"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sp>
          <p:nvSpPr>
            <p:cNvPr id="34" name="Freeform 33"/>
            <p:cNvSpPr/>
            <p:nvPr/>
          </p:nvSpPr>
          <p:spPr>
            <a:xfrm>
              <a:off x="3214665" y="370490"/>
              <a:ext cx="1891862" cy="890752"/>
            </a:xfrm>
            <a:custGeom>
              <a:avLst/>
              <a:gdLst>
                <a:gd name="connsiteX0" fmla="*/ 0 w 2522483"/>
                <a:gd name="connsiteY0" fmla="*/ 1187669 h 1187669"/>
                <a:gd name="connsiteX1" fmla="*/ 1040524 w 2522483"/>
                <a:gd name="connsiteY1" fmla="*/ 515007 h 1187669"/>
                <a:gd name="connsiteX2" fmla="*/ 2522483 w 2522483"/>
                <a:gd name="connsiteY2" fmla="*/ 0 h 1187669"/>
              </a:gdLst>
              <a:ahLst/>
              <a:cxnLst>
                <a:cxn ang="0">
                  <a:pos x="connsiteX0" y="connsiteY0"/>
                </a:cxn>
                <a:cxn ang="0">
                  <a:pos x="connsiteX1" y="connsiteY1"/>
                </a:cxn>
                <a:cxn ang="0">
                  <a:pos x="connsiteX2" y="connsiteY2"/>
                </a:cxn>
              </a:cxnLst>
              <a:rect l="l" t="t" r="r" b="b"/>
              <a:pathLst>
                <a:path w="2522483" h="1187669">
                  <a:moveTo>
                    <a:pt x="0" y="1187669"/>
                  </a:moveTo>
                  <a:cubicBezTo>
                    <a:pt x="310055" y="950310"/>
                    <a:pt x="620110" y="712952"/>
                    <a:pt x="1040524" y="515007"/>
                  </a:cubicBezTo>
                  <a:cubicBezTo>
                    <a:pt x="1460938" y="317062"/>
                    <a:pt x="2268483" y="91090"/>
                    <a:pt x="2522483" y="0"/>
                  </a:cubicBezTo>
                </a:path>
              </a:pathLst>
            </a:cu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000">
                <a:solidFill>
                  <a:prstClr val="black"/>
                </a:solidFill>
                <a:latin typeface="Calibri" panose="020F0502020204030204"/>
              </a:endParaRPr>
            </a:p>
          </p:txBody>
        </p:sp>
      </p:grpSp>
      <p:sp>
        <p:nvSpPr>
          <p:cNvPr id="5" name="Rectangle 4"/>
          <p:cNvSpPr/>
          <p:nvPr/>
        </p:nvSpPr>
        <p:spPr>
          <a:xfrm>
            <a:off x="4283878" y="1636784"/>
            <a:ext cx="549439" cy="1815882"/>
          </a:xfrm>
          <a:prstGeom prst="rect">
            <a:avLst/>
          </a:prstGeom>
          <a:solidFill>
            <a:schemeClr val="bg1"/>
          </a:solidFill>
          <a:ln>
            <a:solidFill>
              <a:schemeClr val="accent1">
                <a:shade val="50000"/>
              </a:schemeClr>
            </a:solidFill>
          </a:ln>
        </p:spPr>
        <p:txBody>
          <a:bodyPr wrap="square">
            <a:spAutoFit/>
          </a:bodyPr>
          <a:lstStyle/>
          <a:p>
            <a:r>
              <a:rPr lang="en-US" sz="1600" dirty="0" smtClean="0"/>
              <a:t>4</a:t>
            </a:r>
            <a:endParaRPr lang="en-US" sz="1600" dirty="0"/>
          </a:p>
          <a:p>
            <a:r>
              <a:rPr lang="en-US" sz="1600" dirty="0"/>
              <a:t>16</a:t>
            </a:r>
          </a:p>
          <a:p>
            <a:r>
              <a:rPr lang="en-US" sz="1600" dirty="0">
                <a:solidFill>
                  <a:srgbClr val="FF0000"/>
                </a:solidFill>
              </a:rPr>
              <a:t>54</a:t>
            </a:r>
          </a:p>
          <a:p>
            <a:r>
              <a:rPr lang="en-US" sz="1600" dirty="0"/>
              <a:t>65</a:t>
            </a:r>
          </a:p>
          <a:p>
            <a:r>
              <a:rPr lang="en-US" sz="1600" dirty="0"/>
              <a:t>92</a:t>
            </a:r>
          </a:p>
          <a:p>
            <a:r>
              <a:rPr lang="en-US" sz="1600" dirty="0"/>
              <a:t>148</a:t>
            </a:r>
          </a:p>
          <a:p>
            <a:r>
              <a:rPr lang="en-US" sz="1600" dirty="0" smtClean="0"/>
              <a:t>401</a:t>
            </a:r>
            <a:endParaRPr lang="en-US" sz="1600" dirty="0"/>
          </a:p>
        </p:txBody>
      </p:sp>
      <p:sp>
        <p:nvSpPr>
          <p:cNvPr id="18" name="TextBox 17"/>
          <p:cNvSpPr txBox="1"/>
          <p:nvPr/>
        </p:nvSpPr>
        <p:spPr>
          <a:xfrm>
            <a:off x="1834026" y="195486"/>
            <a:ext cx="4597477" cy="307777"/>
          </a:xfrm>
          <a:prstGeom prst="rect">
            <a:avLst/>
          </a:prstGeom>
          <a:noFill/>
        </p:spPr>
        <p:txBody>
          <a:bodyPr wrap="none" rtlCol="0">
            <a:spAutoFit/>
          </a:bodyPr>
          <a:lstStyle/>
          <a:p>
            <a:pPr lvl="0" algn="ctr">
              <a:defRPr/>
            </a:pPr>
            <a:r>
              <a:rPr lang="en-US" sz="1400" b="1" spc="680" dirty="0" smtClean="0">
                <a:solidFill>
                  <a:prstClr val="black"/>
                </a:solidFill>
                <a:latin typeface="Ford CE Light" panose="02000503020000020004" pitchFamily="2" charset="0"/>
                <a:cs typeface="Ford Antenna Regular"/>
              </a:rPr>
              <a:t>ACMHIGHWAYLOOP DEMOS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4" name="TextBox 3"/>
          <p:cNvSpPr txBox="1"/>
          <p:nvPr/>
        </p:nvSpPr>
        <p:spPr>
          <a:xfrm>
            <a:off x="107504" y="627534"/>
            <a:ext cx="3960440" cy="397031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Highway loop used for automated lane changes or driving</a:t>
            </a:r>
          </a:p>
          <a:p>
            <a:pPr marL="742950" lvl="1" indent="-285750">
              <a:buFont typeface="Arial" panose="020B0604020202020204" pitchFamily="34" charset="0"/>
              <a:buChar char="•"/>
            </a:pPr>
            <a:r>
              <a:rPr lang="en-US" dirty="0" smtClean="0"/>
              <a:t>~2.3 miles </a:t>
            </a:r>
          </a:p>
          <a:p>
            <a:pPr marL="742950" lvl="1" indent="-285750">
              <a:buFont typeface="Arial" panose="020B0604020202020204" pitchFamily="34" charset="0"/>
              <a:buChar char="•"/>
            </a:pPr>
            <a:r>
              <a:rPr lang="en-US" dirty="0" smtClean="0"/>
              <a:t>Mostly 2 lane with a 3 lane section.</a:t>
            </a:r>
          </a:p>
          <a:p>
            <a:pPr marL="742950" lvl="1" indent="-285750">
              <a:buFont typeface="Arial" panose="020B0604020202020204" pitchFamily="34" charset="0"/>
              <a:buChar char="•"/>
            </a:pPr>
            <a:r>
              <a:rPr lang="en-US" dirty="0" smtClean="0"/>
              <a:t>50mph, 55mph &amp; 65mph </a:t>
            </a:r>
          </a:p>
          <a:p>
            <a:pPr marL="742950" lvl="1" indent="-285750">
              <a:buFont typeface="Arial" panose="020B0604020202020204" pitchFamily="34" charset="0"/>
              <a:buChar char="•"/>
            </a:pPr>
            <a:r>
              <a:rPr lang="en-US" dirty="0" smtClean="0"/>
              <a:t>We can </a:t>
            </a:r>
            <a:r>
              <a:rPr lang="en-US" dirty="0" err="1" smtClean="0"/>
              <a:t>modifiy</a:t>
            </a:r>
            <a:r>
              <a:rPr lang="en-US" dirty="0" smtClean="0"/>
              <a:t> speed limits for </a:t>
            </a:r>
            <a:r>
              <a:rPr lang="en-US" smtClean="0"/>
              <a:t>our event.</a:t>
            </a:r>
            <a:endParaRPr lang="en-US" dirty="0" smtClean="0"/>
          </a:p>
          <a:p>
            <a:pPr marL="285750" indent="-285750">
              <a:buFont typeface="Arial" panose="020B0604020202020204" pitchFamily="34" charset="0"/>
              <a:buChar char="•"/>
            </a:pPr>
            <a:r>
              <a:rPr lang="en-US" dirty="0" smtClean="0"/>
              <a:t>Some have target vehicles</a:t>
            </a:r>
          </a:p>
          <a:p>
            <a:pPr marL="285750" indent="-285750">
              <a:buFont typeface="Arial" panose="020B0604020202020204" pitchFamily="34" charset="0"/>
              <a:buChar char="•"/>
            </a:pPr>
            <a:r>
              <a:rPr lang="en-US" dirty="0" smtClean="0"/>
              <a:t>None are allowed to stop on the roadway (there is one lay-by)</a:t>
            </a:r>
          </a:p>
          <a:p>
            <a:pPr marL="285750" indent="-285750">
              <a:buFont typeface="Arial" panose="020B0604020202020204" pitchFamily="34" charset="0"/>
              <a:buChar char="•"/>
            </a:pPr>
            <a:r>
              <a:rPr lang="en-US" dirty="0" smtClean="0"/>
              <a:t>Demo 92 is new and needs to be reviewed for another area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39585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07504" y="627534"/>
            <a:ext cx="396044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demo is restricted to this area due to safety issues from unintended stopping and vehicle behaviors.</a:t>
            </a:r>
          </a:p>
          <a:p>
            <a:pPr marL="285750" indent="-285750">
              <a:buFont typeface="Arial" panose="020B0604020202020204" pitchFamily="34" charset="0"/>
              <a:buChar char="•"/>
            </a:pPr>
            <a:r>
              <a:rPr lang="en-US" dirty="0" smtClean="0"/>
              <a:t>Gate from ACM Highway will be closed</a:t>
            </a:r>
          </a:p>
          <a:p>
            <a:pPr marL="285750" indent="-285750">
              <a:buFont typeface="Arial" panose="020B0604020202020204" pitchFamily="34" charset="0"/>
              <a:buChar char="•"/>
            </a:pPr>
            <a:r>
              <a:rPr lang="en-US" dirty="0" smtClean="0"/>
              <a:t>Demo car will recirculate using the access road.</a:t>
            </a:r>
          </a:p>
          <a:p>
            <a:pPr marL="3943350" lvl="8" indent="-285750">
              <a:buFont typeface="Arial" panose="020B0604020202020204" pitchFamily="34" charset="0"/>
              <a:buChar char="•"/>
            </a:pPr>
            <a:endParaRPr lang="en-US" dirty="0"/>
          </a:p>
        </p:txBody>
      </p:sp>
      <p:sp>
        <p:nvSpPr>
          <p:cNvPr id="18" name="TextBox 17"/>
          <p:cNvSpPr txBox="1"/>
          <p:nvPr/>
        </p:nvSpPr>
        <p:spPr>
          <a:xfrm>
            <a:off x="1108510" y="195486"/>
            <a:ext cx="6048515" cy="307777"/>
          </a:xfrm>
          <a:prstGeom prst="rect">
            <a:avLst/>
          </a:prstGeom>
          <a:noFill/>
        </p:spPr>
        <p:txBody>
          <a:bodyPr wrap="none" rtlCol="0">
            <a:spAutoFit/>
          </a:bodyPr>
          <a:lstStyle/>
          <a:p>
            <a:pPr lvl="0" algn="ctr">
              <a:defRPr/>
            </a:pPr>
            <a:r>
              <a:rPr lang="en-US" sz="1400" b="1" spc="680" dirty="0" smtClean="0">
                <a:solidFill>
                  <a:prstClr val="black"/>
                </a:solidFill>
                <a:latin typeface="Ford CE Light" panose="02000503020000020004" pitchFamily="2" charset="0"/>
                <a:cs typeface="Ford Antenna Regular"/>
              </a:rPr>
              <a:t>ACM TUNNEL BYPASS LOOP DEMO</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l="12396" t="46914" r="56139" b="5448"/>
          <a:stretch/>
        </p:blipFill>
        <p:spPr>
          <a:xfrm>
            <a:off x="4499992" y="569709"/>
            <a:ext cx="4392488" cy="3860065"/>
          </a:xfrm>
          <a:prstGeom prst="rect">
            <a:avLst/>
          </a:prstGeom>
        </p:spPr>
      </p:pic>
      <p:sp>
        <p:nvSpPr>
          <p:cNvPr id="7" name="Freeform 6"/>
          <p:cNvSpPr/>
          <p:nvPr/>
        </p:nvSpPr>
        <p:spPr>
          <a:xfrm>
            <a:off x="5572125" y="1978819"/>
            <a:ext cx="3300413" cy="1857375"/>
          </a:xfrm>
          <a:custGeom>
            <a:avLst/>
            <a:gdLst>
              <a:gd name="connsiteX0" fmla="*/ 3250406 w 3300413"/>
              <a:gd name="connsiteY0" fmla="*/ 1578769 h 1857375"/>
              <a:gd name="connsiteX1" fmla="*/ 3200400 w 3300413"/>
              <a:gd name="connsiteY1" fmla="*/ 1571625 h 1857375"/>
              <a:gd name="connsiteX2" fmla="*/ 3157538 w 3300413"/>
              <a:gd name="connsiteY2" fmla="*/ 1557337 h 1857375"/>
              <a:gd name="connsiteX3" fmla="*/ 3043238 w 3300413"/>
              <a:gd name="connsiteY3" fmla="*/ 1564481 h 1857375"/>
              <a:gd name="connsiteX4" fmla="*/ 3000375 w 3300413"/>
              <a:gd name="connsiteY4" fmla="*/ 1578769 h 1857375"/>
              <a:gd name="connsiteX5" fmla="*/ 2936081 w 3300413"/>
              <a:gd name="connsiteY5" fmla="*/ 1585912 h 1857375"/>
              <a:gd name="connsiteX6" fmla="*/ 2664619 w 3300413"/>
              <a:gd name="connsiteY6" fmla="*/ 1585912 h 1857375"/>
              <a:gd name="connsiteX7" fmla="*/ 2607469 w 3300413"/>
              <a:gd name="connsiteY7" fmla="*/ 1578769 h 1857375"/>
              <a:gd name="connsiteX8" fmla="*/ 2493169 w 3300413"/>
              <a:gd name="connsiteY8" fmla="*/ 1571625 h 1857375"/>
              <a:gd name="connsiteX9" fmla="*/ 2393156 w 3300413"/>
              <a:gd name="connsiteY9" fmla="*/ 1564481 h 1857375"/>
              <a:gd name="connsiteX10" fmla="*/ 2007394 w 3300413"/>
              <a:gd name="connsiteY10" fmla="*/ 1557337 h 1857375"/>
              <a:gd name="connsiteX11" fmla="*/ 1985963 w 3300413"/>
              <a:gd name="connsiteY11" fmla="*/ 1550194 h 1857375"/>
              <a:gd name="connsiteX12" fmla="*/ 1900238 w 3300413"/>
              <a:gd name="connsiteY12" fmla="*/ 1535906 h 1857375"/>
              <a:gd name="connsiteX13" fmla="*/ 1850231 w 3300413"/>
              <a:gd name="connsiteY13" fmla="*/ 1521619 h 1857375"/>
              <a:gd name="connsiteX14" fmla="*/ 1778794 w 3300413"/>
              <a:gd name="connsiteY14" fmla="*/ 1493044 h 1857375"/>
              <a:gd name="connsiteX15" fmla="*/ 1707356 w 3300413"/>
              <a:gd name="connsiteY15" fmla="*/ 1485900 h 1857375"/>
              <a:gd name="connsiteX16" fmla="*/ 1664494 w 3300413"/>
              <a:gd name="connsiteY16" fmla="*/ 1478756 h 1857375"/>
              <a:gd name="connsiteX17" fmla="*/ 1614488 w 3300413"/>
              <a:gd name="connsiteY17" fmla="*/ 1471612 h 1857375"/>
              <a:gd name="connsiteX18" fmla="*/ 1593056 w 3300413"/>
              <a:gd name="connsiteY18" fmla="*/ 1464469 h 1857375"/>
              <a:gd name="connsiteX19" fmla="*/ 1543050 w 3300413"/>
              <a:gd name="connsiteY19" fmla="*/ 1450181 h 1857375"/>
              <a:gd name="connsiteX20" fmla="*/ 1521619 w 3300413"/>
              <a:gd name="connsiteY20" fmla="*/ 1435894 h 1857375"/>
              <a:gd name="connsiteX21" fmla="*/ 1500188 w 3300413"/>
              <a:gd name="connsiteY21" fmla="*/ 1428750 h 1857375"/>
              <a:gd name="connsiteX22" fmla="*/ 1457325 w 3300413"/>
              <a:gd name="connsiteY22" fmla="*/ 1407319 h 1857375"/>
              <a:gd name="connsiteX23" fmla="*/ 1414463 w 3300413"/>
              <a:gd name="connsiteY23" fmla="*/ 1385887 h 1857375"/>
              <a:gd name="connsiteX24" fmla="*/ 1371600 w 3300413"/>
              <a:gd name="connsiteY24" fmla="*/ 1364456 h 1857375"/>
              <a:gd name="connsiteX25" fmla="*/ 1350169 w 3300413"/>
              <a:gd name="connsiteY25" fmla="*/ 1343025 h 1857375"/>
              <a:gd name="connsiteX26" fmla="*/ 1328738 w 3300413"/>
              <a:gd name="connsiteY26" fmla="*/ 1335881 h 1857375"/>
              <a:gd name="connsiteX27" fmla="*/ 1300163 w 3300413"/>
              <a:gd name="connsiteY27" fmla="*/ 1321594 h 1857375"/>
              <a:gd name="connsiteX28" fmla="*/ 1250156 w 3300413"/>
              <a:gd name="connsiteY28" fmla="*/ 1293019 h 1857375"/>
              <a:gd name="connsiteX29" fmla="*/ 1228725 w 3300413"/>
              <a:gd name="connsiteY29" fmla="*/ 1271587 h 1857375"/>
              <a:gd name="connsiteX30" fmla="*/ 1164431 w 3300413"/>
              <a:gd name="connsiteY30" fmla="*/ 1228725 h 1857375"/>
              <a:gd name="connsiteX31" fmla="*/ 1143000 w 3300413"/>
              <a:gd name="connsiteY31" fmla="*/ 1214437 h 1857375"/>
              <a:gd name="connsiteX32" fmla="*/ 1121569 w 3300413"/>
              <a:gd name="connsiteY32" fmla="*/ 1200150 h 1857375"/>
              <a:gd name="connsiteX33" fmla="*/ 1107281 w 3300413"/>
              <a:gd name="connsiteY33" fmla="*/ 1178719 h 1857375"/>
              <a:gd name="connsiteX34" fmla="*/ 1085850 w 3300413"/>
              <a:gd name="connsiteY34" fmla="*/ 1164431 h 1857375"/>
              <a:gd name="connsiteX35" fmla="*/ 1035844 w 3300413"/>
              <a:gd name="connsiteY35" fmla="*/ 1114425 h 1857375"/>
              <a:gd name="connsiteX36" fmla="*/ 1000125 w 3300413"/>
              <a:gd name="connsiteY36" fmla="*/ 1078706 h 1857375"/>
              <a:gd name="connsiteX37" fmla="*/ 957263 w 3300413"/>
              <a:gd name="connsiteY37" fmla="*/ 1042987 h 1857375"/>
              <a:gd name="connsiteX38" fmla="*/ 942975 w 3300413"/>
              <a:gd name="connsiteY38" fmla="*/ 1021556 h 1857375"/>
              <a:gd name="connsiteX39" fmla="*/ 935831 w 3300413"/>
              <a:gd name="connsiteY39" fmla="*/ 1000125 h 1857375"/>
              <a:gd name="connsiteX40" fmla="*/ 914400 w 3300413"/>
              <a:gd name="connsiteY40" fmla="*/ 985837 h 1857375"/>
              <a:gd name="connsiteX41" fmla="*/ 885825 w 3300413"/>
              <a:gd name="connsiteY41" fmla="*/ 914400 h 1857375"/>
              <a:gd name="connsiteX42" fmla="*/ 864394 w 3300413"/>
              <a:gd name="connsiteY42" fmla="*/ 871537 h 1857375"/>
              <a:gd name="connsiteX43" fmla="*/ 857250 w 3300413"/>
              <a:gd name="connsiteY43" fmla="*/ 842962 h 1857375"/>
              <a:gd name="connsiteX44" fmla="*/ 828675 w 3300413"/>
              <a:gd name="connsiteY44" fmla="*/ 800100 h 1857375"/>
              <a:gd name="connsiteX45" fmla="*/ 821531 w 3300413"/>
              <a:gd name="connsiteY45" fmla="*/ 778669 h 1857375"/>
              <a:gd name="connsiteX46" fmla="*/ 800100 w 3300413"/>
              <a:gd name="connsiteY46" fmla="*/ 764381 h 1857375"/>
              <a:gd name="connsiteX47" fmla="*/ 771525 w 3300413"/>
              <a:gd name="connsiteY47" fmla="*/ 735806 h 1857375"/>
              <a:gd name="connsiteX48" fmla="*/ 750094 w 3300413"/>
              <a:gd name="connsiteY48" fmla="*/ 714375 h 1857375"/>
              <a:gd name="connsiteX49" fmla="*/ 728663 w 3300413"/>
              <a:gd name="connsiteY49" fmla="*/ 707231 h 1857375"/>
              <a:gd name="connsiteX50" fmla="*/ 557213 w 3300413"/>
              <a:gd name="connsiteY50" fmla="*/ 692944 h 1857375"/>
              <a:gd name="connsiteX51" fmla="*/ 514350 w 3300413"/>
              <a:gd name="connsiteY51" fmla="*/ 664369 h 1857375"/>
              <a:gd name="connsiteX52" fmla="*/ 492919 w 3300413"/>
              <a:gd name="connsiteY52" fmla="*/ 650081 h 1857375"/>
              <a:gd name="connsiteX53" fmla="*/ 485775 w 3300413"/>
              <a:gd name="connsiteY53" fmla="*/ 628650 h 1857375"/>
              <a:gd name="connsiteX54" fmla="*/ 464344 w 3300413"/>
              <a:gd name="connsiteY54" fmla="*/ 600075 h 1857375"/>
              <a:gd name="connsiteX55" fmla="*/ 435769 w 3300413"/>
              <a:gd name="connsiteY55" fmla="*/ 557212 h 1857375"/>
              <a:gd name="connsiteX56" fmla="*/ 421481 w 3300413"/>
              <a:gd name="connsiteY56" fmla="*/ 535781 h 1857375"/>
              <a:gd name="connsiteX57" fmla="*/ 400050 w 3300413"/>
              <a:gd name="connsiteY57" fmla="*/ 492919 h 1857375"/>
              <a:gd name="connsiteX58" fmla="*/ 385763 w 3300413"/>
              <a:gd name="connsiteY58" fmla="*/ 450056 h 1857375"/>
              <a:gd name="connsiteX59" fmla="*/ 364331 w 3300413"/>
              <a:gd name="connsiteY59" fmla="*/ 407194 h 1857375"/>
              <a:gd name="connsiteX60" fmla="*/ 350044 w 3300413"/>
              <a:gd name="connsiteY60" fmla="*/ 385762 h 1857375"/>
              <a:gd name="connsiteX61" fmla="*/ 342900 w 3300413"/>
              <a:gd name="connsiteY61" fmla="*/ 364331 h 1857375"/>
              <a:gd name="connsiteX62" fmla="*/ 328613 w 3300413"/>
              <a:gd name="connsiteY62" fmla="*/ 342900 h 1857375"/>
              <a:gd name="connsiteX63" fmla="*/ 321469 w 3300413"/>
              <a:gd name="connsiteY63" fmla="*/ 321469 h 1857375"/>
              <a:gd name="connsiteX64" fmla="*/ 292894 w 3300413"/>
              <a:gd name="connsiteY64" fmla="*/ 278606 h 1857375"/>
              <a:gd name="connsiteX65" fmla="*/ 285750 w 3300413"/>
              <a:gd name="connsiteY65" fmla="*/ 257175 h 1857375"/>
              <a:gd name="connsiteX66" fmla="*/ 250031 w 3300413"/>
              <a:gd name="connsiteY66" fmla="*/ 214312 h 1857375"/>
              <a:gd name="connsiteX67" fmla="*/ 221456 w 3300413"/>
              <a:gd name="connsiteY67" fmla="*/ 171450 h 1857375"/>
              <a:gd name="connsiteX68" fmla="*/ 207169 w 3300413"/>
              <a:gd name="connsiteY68" fmla="*/ 150019 h 1857375"/>
              <a:gd name="connsiteX69" fmla="*/ 164306 w 3300413"/>
              <a:gd name="connsiteY69" fmla="*/ 114300 h 1857375"/>
              <a:gd name="connsiteX70" fmla="*/ 150019 w 3300413"/>
              <a:gd name="connsiteY70" fmla="*/ 92869 h 1857375"/>
              <a:gd name="connsiteX71" fmla="*/ 107156 w 3300413"/>
              <a:gd name="connsiteY71" fmla="*/ 64294 h 1857375"/>
              <a:gd name="connsiteX72" fmla="*/ 78581 w 3300413"/>
              <a:gd name="connsiteY72" fmla="*/ 28575 h 1857375"/>
              <a:gd name="connsiteX73" fmla="*/ 42863 w 3300413"/>
              <a:gd name="connsiteY73" fmla="*/ 0 h 1857375"/>
              <a:gd name="connsiteX74" fmla="*/ 7144 w 3300413"/>
              <a:gd name="connsiteY74" fmla="*/ 7144 h 1857375"/>
              <a:gd name="connsiteX75" fmla="*/ 0 w 3300413"/>
              <a:gd name="connsiteY75" fmla="*/ 28575 h 1857375"/>
              <a:gd name="connsiteX76" fmla="*/ 7144 w 3300413"/>
              <a:gd name="connsiteY76" fmla="*/ 200025 h 1857375"/>
              <a:gd name="connsiteX77" fmla="*/ 21431 w 3300413"/>
              <a:gd name="connsiteY77" fmla="*/ 221456 h 1857375"/>
              <a:gd name="connsiteX78" fmla="*/ 35719 w 3300413"/>
              <a:gd name="connsiteY78" fmla="*/ 250031 h 1857375"/>
              <a:gd name="connsiteX79" fmla="*/ 50006 w 3300413"/>
              <a:gd name="connsiteY79" fmla="*/ 271462 h 1857375"/>
              <a:gd name="connsiteX80" fmla="*/ 71438 w 3300413"/>
              <a:gd name="connsiteY80" fmla="*/ 314325 h 1857375"/>
              <a:gd name="connsiteX81" fmla="*/ 78581 w 3300413"/>
              <a:gd name="connsiteY81" fmla="*/ 335756 h 1857375"/>
              <a:gd name="connsiteX82" fmla="*/ 92869 w 3300413"/>
              <a:gd name="connsiteY82" fmla="*/ 357187 h 1857375"/>
              <a:gd name="connsiteX83" fmla="*/ 114300 w 3300413"/>
              <a:gd name="connsiteY83" fmla="*/ 435769 h 1857375"/>
              <a:gd name="connsiteX84" fmla="*/ 164306 w 3300413"/>
              <a:gd name="connsiteY84" fmla="*/ 500062 h 1857375"/>
              <a:gd name="connsiteX85" fmla="*/ 185738 w 3300413"/>
              <a:gd name="connsiteY85" fmla="*/ 542925 h 1857375"/>
              <a:gd name="connsiteX86" fmla="*/ 228600 w 3300413"/>
              <a:gd name="connsiteY86" fmla="*/ 621506 h 1857375"/>
              <a:gd name="connsiteX87" fmla="*/ 257175 w 3300413"/>
              <a:gd name="connsiteY87" fmla="*/ 664369 h 1857375"/>
              <a:gd name="connsiteX88" fmla="*/ 278606 w 3300413"/>
              <a:gd name="connsiteY88" fmla="*/ 707231 h 1857375"/>
              <a:gd name="connsiteX89" fmla="*/ 300038 w 3300413"/>
              <a:gd name="connsiteY89" fmla="*/ 721519 h 1857375"/>
              <a:gd name="connsiteX90" fmla="*/ 314325 w 3300413"/>
              <a:gd name="connsiteY90" fmla="*/ 742950 h 1857375"/>
              <a:gd name="connsiteX91" fmla="*/ 321469 w 3300413"/>
              <a:gd name="connsiteY91" fmla="*/ 764381 h 1857375"/>
              <a:gd name="connsiteX92" fmla="*/ 342900 w 3300413"/>
              <a:gd name="connsiteY92" fmla="*/ 785812 h 1857375"/>
              <a:gd name="connsiteX93" fmla="*/ 371475 w 3300413"/>
              <a:gd name="connsiteY93" fmla="*/ 828675 h 1857375"/>
              <a:gd name="connsiteX94" fmla="*/ 407194 w 3300413"/>
              <a:gd name="connsiteY94" fmla="*/ 871537 h 1857375"/>
              <a:gd name="connsiteX95" fmla="*/ 414338 w 3300413"/>
              <a:gd name="connsiteY95" fmla="*/ 892969 h 1857375"/>
              <a:gd name="connsiteX96" fmla="*/ 442913 w 3300413"/>
              <a:gd name="connsiteY96" fmla="*/ 935831 h 1857375"/>
              <a:gd name="connsiteX97" fmla="*/ 471488 w 3300413"/>
              <a:gd name="connsiteY97" fmla="*/ 978694 h 1857375"/>
              <a:gd name="connsiteX98" fmla="*/ 500063 w 3300413"/>
              <a:gd name="connsiteY98" fmla="*/ 1021556 h 1857375"/>
              <a:gd name="connsiteX99" fmla="*/ 528638 w 3300413"/>
              <a:gd name="connsiteY99" fmla="*/ 1064419 h 1857375"/>
              <a:gd name="connsiteX100" fmla="*/ 557213 w 3300413"/>
              <a:gd name="connsiteY100" fmla="*/ 1107281 h 1857375"/>
              <a:gd name="connsiteX101" fmla="*/ 571500 w 3300413"/>
              <a:gd name="connsiteY101" fmla="*/ 1128712 h 1857375"/>
              <a:gd name="connsiteX102" fmla="*/ 592931 w 3300413"/>
              <a:gd name="connsiteY102" fmla="*/ 1135856 h 1857375"/>
              <a:gd name="connsiteX103" fmla="*/ 607219 w 3300413"/>
              <a:gd name="connsiteY103" fmla="*/ 1157287 h 1857375"/>
              <a:gd name="connsiteX104" fmla="*/ 628650 w 3300413"/>
              <a:gd name="connsiteY104" fmla="*/ 1171575 h 1857375"/>
              <a:gd name="connsiteX105" fmla="*/ 657225 w 3300413"/>
              <a:gd name="connsiteY105" fmla="*/ 1214437 h 1857375"/>
              <a:gd name="connsiteX106" fmla="*/ 678656 w 3300413"/>
              <a:gd name="connsiteY106" fmla="*/ 1235869 h 1857375"/>
              <a:gd name="connsiteX107" fmla="*/ 692944 w 3300413"/>
              <a:gd name="connsiteY107" fmla="*/ 1257300 h 1857375"/>
              <a:gd name="connsiteX108" fmla="*/ 714375 w 3300413"/>
              <a:gd name="connsiteY108" fmla="*/ 1271587 h 1857375"/>
              <a:gd name="connsiteX109" fmla="*/ 750094 w 3300413"/>
              <a:gd name="connsiteY109" fmla="*/ 1307306 h 1857375"/>
              <a:gd name="connsiteX110" fmla="*/ 764381 w 3300413"/>
              <a:gd name="connsiteY110" fmla="*/ 1328737 h 1857375"/>
              <a:gd name="connsiteX111" fmla="*/ 807244 w 3300413"/>
              <a:gd name="connsiteY111" fmla="*/ 1357312 h 1857375"/>
              <a:gd name="connsiteX112" fmla="*/ 821531 w 3300413"/>
              <a:gd name="connsiteY112" fmla="*/ 1378744 h 1857375"/>
              <a:gd name="connsiteX113" fmla="*/ 864394 w 3300413"/>
              <a:gd name="connsiteY113" fmla="*/ 1407319 h 1857375"/>
              <a:gd name="connsiteX114" fmla="*/ 885825 w 3300413"/>
              <a:gd name="connsiteY114" fmla="*/ 1421606 h 1857375"/>
              <a:gd name="connsiteX115" fmla="*/ 928688 w 3300413"/>
              <a:gd name="connsiteY115" fmla="*/ 1464469 h 1857375"/>
              <a:gd name="connsiteX116" fmla="*/ 950119 w 3300413"/>
              <a:gd name="connsiteY116" fmla="*/ 1485900 h 1857375"/>
              <a:gd name="connsiteX117" fmla="*/ 971550 w 3300413"/>
              <a:gd name="connsiteY117" fmla="*/ 1500187 h 1857375"/>
              <a:gd name="connsiteX118" fmla="*/ 1007269 w 3300413"/>
              <a:gd name="connsiteY118" fmla="*/ 1528762 h 1857375"/>
              <a:gd name="connsiteX119" fmla="*/ 1050131 w 3300413"/>
              <a:gd name="connsiteY119" fmla="*/ 1557337 h 1857375"/>
              <a:gd name="connsiteX120" fmla="*/ 1071563 w 3300413"/>
              <a:gd name="connsiteY120" fmla="*/ 1571625 h 1857375"/>
              <a:gd name="connsiteX121" fmla="*/ 1114425 w 3300413"/>
              <a:gd name="connsiteY121" fmla="*/ 1593056 h 1857375"/>
              <a:gd name="connsiteX122" fmla="*/ 1164431 w 3300413"/>
              <a:gd name="connsiteY122" fmla="*/ 1607344 h 1857375"/>
              <a:gd name="connsiteX123" fmla="*/ 1185863 w 3300413"/>
              <a:gd name="connsiteY123" fmla="*/ 1614487 h 1857375"/>
              <a:gd name="connsiteX124" fmla="*/ 1207294 w 3300413"/>
              <a:gd name="connsiteY124" fmla="*/ 1628775 h 1857375"/>
              <a:gd name="connsiteX125" fmla="*/ 1228725 w 3300413"/>
              <a:gd name="connsiteY125" fmla="*/ 1650206 h 1857375"/>
              <a:gd name="connsiteX126" fmla="*/ 1271588 w 3300413"/>
              <a:gd name="connsiteY126" fmla="*/ 1664494 h 1857375"/>
              <a:gd name="connsiteX127" fmla="*/ 1293019 w 3300413"/>
              <a:gd name="connsiteY127" fmla="*/ 1678781 h 1857375"/>
              <a:gd name="connsiteX128" fmla="*/ 1335881 w 3300413"/>
              <a:gd name="connsiteY128" fmla="*/ 1707356 h 1857375"/>
              <a:gd name="connsiteX129" fmla="*/ 1357313 w 3300413"/>
              <a:gd name="connsiteY129" fmla="*/ 1721644 h 1857375"/>
              <a:gd name="connsiteX130" fmla="*/ 1400175 w 3300413"/>
              <a:gd name="connsiteY130" fmla="*/ 1735931 h 1857375"/>
              <a:gd name="connsiteX131" fmla="*/ 1443038 w 3300413"/>
              <a:gd name="connsiteY131" fmla="*/ 1757362 h 1857375"/>
              <a:gd name="connsiteX132" fmla="*/ 1507331 w 3300413"/>
              <a:gd name="connsiteY132" fmla="*/ 1778794 h 1857375"/>
              <a:gd name="connsiteX133" fmla="*/ 1571625 w 3300413"/>
              <a:gd name="connsiteY133" fmla="*/ 1800225 h 1857375"/>
              <a:gd name="connsiteX134" fmla="*/ 1628775 w 3300413"/>
              <a:gd name="connsiteY134" fmla="*/ 1814512 h 1857375"/>
              <a:gd name="connsiteX135" fmla="*/ 1978819 w 3300413"/>
              <a:gd name="connsiteY135" fmla="*/ 1821656 h 1857375"/>
              <a:gd name="connsiteX136" fmla="*/ 2057400 w 3300413"/>
              <a:gd name="connsiteY136" fmla="*/ 1843087 h 1857375"/>
              <a:gd name="connsiteX137" fmla="*/ 2100263 w 3300413"/>
              <a:gd name="connsiteY137" fmla="*/ 1857375 h 1857375"/>
              <a:gd name="connsiteX138" fmla="*/ 2764631 w 3300413"/>
              <a:gd name="connsiteY138" fmla="*/ 1843087 h 1857375"/>
              <a:gd name="connsiteX139" fmla="*/ 2793206 w 3300413"/>
              <a:gd name="connsiteY139" fmla="*/ 1835944 h 1857375"/>
              <a:gd name="connsiteX140" fmla="*/ 2864644 w 3300413"/>
              <a:gd name="connsiteY140" fmla="*/ 1828800 h 1857375"/>
              <a:gd name="connsiteX141" fmla="*/ 3078956 w 3300413"/>
              <a:gd name="connsiteY141" fmla="*/ 1814512 h 1857375"/>
              <a:gd name="connsiteX142" fmla="*/ 3121819 w 3300413"/>
              <a:gd name="connsiteY142" fmla="*/ 1807369 h 1857375"/>
              <a:gd name="connsiteX143" fmla="*/ 3271838 w 3300413"/>
              <a:gd name="connsiteY143" fmla="*/ 1800225 h 1857375"/>
              <a:gd name="connsiteX144" fmla="*/ 3286125 w 3300413"/>
              <a:gd name="connsiteY144" fmla="*/ 1778794 h 1857375"/>
              <a:gd name="connsiteX145" fmla="*/ 3300413 w 3300413"/>
              <a:gd name="connsiteY145" fmla="*/ 1735931 h 1857375"/>
              <a:gd name="connsiteX146" fmla="*/ 3293269 w 3300413"/>
              <a:gd name="connsiteY146" fmla="*/ 1650206 h 1857375"/>
              <a:gd name="connsiteX147" fmla="*/ 3271838 w 3300413"/>
              <a:gd name="connsiteY147" fmla="*/ 1635919 h 1857375"/>
              <a:gd name="connsiteX148" fmla="*/ 3257550 w 3300413"/>
              <a:gd name="connsiteY148" fmla="*/ 1614487 h 1857375"/>
              <a:gd name="connsiteX149" fmla="*/ 3186113 w 3300413"/>
              <a:gd name="connsiteY149" fmla="*/ 1607344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300413" h="1857375">
                <a:moveTo>
                  <a:pt x="3250406" y="1578769"/>
                </a:moveTo>
                <a:cubicBezTo>
                  <a:pt x="3233737" y="1576388"/>
                  <a:pt x="3216807" y="1575411"/>
                  <a:pt x="3200400" y="1571625"/>
                </a:cubicBezTo>
                <a:cubicBezTo>
                  <a:pt x="3185725" y="1568238"/>
                  <a:pt x="3157538" y="1557337"/>
                  <a:pt x="3157538" y="1557337"/>
                </a:cubicBezTo>
                <a:cubicBezTo>
                  <a:pt x="3119438" y="1559718"/>
                  <a:pt x="3081062" y="1559323"/>
                  <a:pt x="3043238" y="1564481"/>
                </a:cubicBezTo>
                <a:cubicBezTo>
                  <a:pt x="3028316" y="1566516"/>
                  <a:pt x="3015343" y="1577106"/>
                  <a:pt x="3000375" y="1578769"/>
                </a:cubicBezTo>
                <a:lnTo>
                  <a:pt x="2936081" y="1585912"/>
                </a:lnTo>
                <a:cubicBezTo>
                  <a:pt x="2836650" y="1619057"/>
                  <a:pt x="2910015" y="1597325"/>
                  <a:pt x="2664619" y="1585912"/>
                </a:cubicBezTo>
                <a:cubicBezTo>
                  <a:pt x="2645442" y="1585020"/>
                  <a:pt x="2626601" y="1580363"/>
                  <a:pt x="2607469" y="1578769"/>
                </a:cubicBezTo>
                <a:cubicBezTo>
                  <a:pt x="2569427" y="1575599"/>
                  <a:pt x="2531259" y="1574164"/>
                  <a:pt x="2493169" y="1571625"/>
                </a:cubicBezTo>
                <a:cubicBezTo>
                  <a:pt x="2459820" y="1569402"/>
                  <a:pt x="2426564" y="1565464"/>
                  <a:pt x="2393156" y="1564481"/>
                </a:cubicBezTo>
                <a:cubicBezTo>
                  <a:pt x="2264602" y="1560700"/>
                  <a:pt x="2135981" y="1559718"/>
                  <a:pt x="2007394" y="1557337"/>
                </a:cubicBezTo>
                <a:cubicBezTo>
                  <a:pt x="2000250" y="1554956"/>
                  <a:pt x="1993347" y="1551671"/>
                  <a:pt x="1985963" y="1550194"/>
                </a:cubicBezTo>
                <a:cubicBezTo>
                  <a:pt x="1957556" y="1544513"/>
                  <a:pt x="1928342" y="1542932"/>
                  <a:pt x="1900238" y="1535906"/>
                </a:cubicBezTo>
                <a:cubicBezTo>
                  <a:pt x="1885748" y="1532283"/>
                  <a:pt x="1864571" y="1527765"/>
                  <a:pt x="1850231" y="1521619"/>
                </a:cubicBezTo>
                <a:cubicBezTo>
                  <a:pt x="1825638" y="1511080"/>
                  <a:pt x="1807078" y="1495872"/>
                  <a:pt x="1778794" y="1493044"/>
                </a:cubicBezTo>
                <a:cubicBezTo>
                  <a:pt x="1754981" y="1490663"/>
                  <a:pt x="1731103" y="1488868"/>
                  <a:pt x="1707356" y="1485900"/>
                </a:cubicBezTo>
                <a:cubicBezTo>
                  <a:pt x="1692983" y="1484103"/>
                  <a:pt x="1678810" y="1480959"/>
                  <a:pt x="1664494" y="1478756"/>
                </a:cubicBezTo>
                <a:cubicBezTo>
                  <a:pt x="1647852" y="1476196"/>
                  <a:pt x="1631157" y="1473993"/>
                  <a:pt x="1614488" y="1471612"/>
                </a:cubicBezTo>
                <a:cubicBezTo>
                  <a:pt x="1607344" y="1469231"/>
                  <a:pt x="1600297" y="1466538"/>
                  <a:pt x="1593056" y="1464469"/>
                </a:cubicBezTo>
                <a:cubicBezTo>
                  <a:pt x="1582374" y="1461417"/>
                  <a:pt x="1554469" y="1455891"/>
                  <a:pt x="1543050" y="1450181"/>
                </a:cubicBezTo>
                <a:cubicBezTo>
                  <a:pt x="1535371" y="1446341"/>
                  <a:pt x="1529298" y="1439734"/>
                  <a:pt x="1521619" y="1435894"/>
                </a:cubicBezTo>
                <a:cubicBezTo>
                  <a:pt x="1514884" y="1432526"/>
                  <a:pt x="1506923" y="1432118"/>
                  <a:pt x="1500188" y="1428750"/>
                </a:cubicBezTo>
                <a:cubicBezTo>
                  <a:pt x="1444802" y="1401057"/>
                  <a:pt x="1511184" y="1425270"/>
                  <a:pt x="1457325" y="1407319"/>
                </a:cubicBezTo>
                <a:cubicBezTo>
                  <a:pt x="1395921" y="1366381"/>
                  <a:pt x="1473603" y="1415456"/>
                  <a:pt x="1414463" y="1385887"/>
                </a:cubicBezTo>
                <a:cubicBezTo>
                  <a:pt x="1359069" y="1358191"/>
                  <a:pt x="1425467" y="1382412"/>
                  <a:pt x="1371600" y="1364456"/>
                </a:cubicBezTo>
                <a:cubicBezTo>
                  <a:pt x="1364456" y="1357312"/>
                  <a:pt x="1358575" y="1348629"/>
                  <a:pt x="1350169" y="1343025"/>
                </a:cubicBezTo>
                <a:cubicBezTo>
                  <a:pt x="1343904" y="1338848"/>
                  <a:pt x="1335659" y="1338847"/>
                  <a:pt x="1328738" y="1335881"/>
                </a:cubicBezTo>
                <a:cubicBezTo>
                  <a:pt x="1318950" y="1331686"/>
                  <a:pt x="1309193" y="1327238"/>
                  <a:pt x="1300163" y="1321594"/>
                </a:cubicBezTo>
                <a:cubicBezTo>
                  <a:pt x="1250736" y="1290702"/>
                  <a:pt x="1292262" y="1307052"/>
                  <a:pt x="1250156" y="1293019"/>
                </a:cubicBezTo>
                <a:cubicBezTo>
                  <a:pt x="1243012" y="1285875"/>
                  <a:pt x="1236700" y="1277790"/>
                  <a:pt x="1228725" y="1271587"/>
                </a:cubicBezTo>
                <a:cubicBezTo>
                  <a:pt x="1228693" y="1271562"/>
                  <a:pt x="1175163" y="1235880"/>
                  <a:pt x="1164431" y="1228725"/>
                </a:cubicBezTo>
                <a:lnTo>
                  <a:pt x="1143000" y="1214437"/>
                </a:lnTo>
                <a:lnTo>
                  <a:pt x="1121569" y="1200150"/>
                </a:lnTo>
                <a:cubicBezTo>
                  <a:pt x="1116806" y="1193006"/>
                  <a:pt x="1113352" y="1184790"/>
                  <a:pt x="1107281" y="1178719"/>
                </a:cubicBezTo>
                <a:cubicBezTo>
                  <a:pt x="1101210" y="1172648"/>
                  <a:pt x="1091504" y="1170892"/>
                  <a:pt x="1085850" y="1164431"/>
                </a:cubicBezTo>
                <a:cubicBezTo>
                  <a:pt x="1038649" y="1110487"/>
                  <a:pt x="1079901" y="1129111"/>
                  <a:pt x="1035844" y="1114425"/>
                </a:cubicBezTo>
                <a:cubicBezTo>
                  <a:pt x="1009649" y="1075135"/>
                  <a:pt x="1035844" y="1108472"/>
                  <a:pt x="1000125" y="1078706"/>
                </a:cubicBezTo>
                <a:cubicBezTo>
                  <a:pt x="945121" y="1032868"/>
                  <a:pt x="1010472" y="1078462"/>
                  <a:pt x="957263" y="1042987"/>
                </a:cubicBezTo>
                <a:cubicBezTo>
                  <a:pt x="952500" y="1035843"/>
                  <a:pt x="946815" y="1029235"/>
                  <a:pt x="942975" y="1021556"/>
                </a:cubicBezTo>
                <a:cubicBezTo>
                  <a:pt x="939607" y="1014821"/>
                  <a:pt x="940535" y="1006005"/>
                  <a:pt x="935831" y="1000125"/>
                </a:cubicBezTo>
                <a:cubicBezTo>
                  <a:pt x="930468" y="993421"/>
                  <a:pt x="921544" y="990600"/>
                  <a:pt x="914400" y="985837"/>
                </a:cubicBezTo>
                <a:cubicBezTo>
                  <a:pt x="881885" y="888289"/>
                  <a:pt x="917357" y="987971"/>
                  <a:pt x="885825" y="914400"/>
                </a:cubicBezTo>
                <a:cubicBezTo>
                  <a:pt x="868077" y="872990"/>
                  <a:pt x="891852" y="912728"/>
                  <a:pt x="864394" y="871537"/>
                </a:cubicBezTo>
                <a:cubicBezTo>
                  <a:pt x="862013" y="862012"/>
                  <a:pt x="861641" y="851744"/>
                  <a:pt x="857250" y="842962"/>
                </a:cubicBezTo>
                <a:cubicBezTo>
                  <a:pt x="849571" y="827604"/>
                  <a:pt x="834105" y="816390"/>
                  <a:pt x="828675" y="800100"/>
                </a:cubicBezTo>
                <a:cubicBezTo>
                  <a:pt x="826294" y="792956"/>
                  <a:pt x="826235" y="784549"/>
                  <a:pt x="821531" y="778669"/>
                </a:cubicBezTo>
                <a:cubicBezTo>
                  <a:pt x="816168" y="771965"/>
                  <a:pt x="807244" y="769144"/>
                  <a:pt x="800100" y="764381"/>
                </a:cubicBezTo>
                <a:cubicBezTo>
                  <a:pt x="786492" y="723560"/>
                  <a:pt x="804182" y="757578"/>
                  <a:pt x="771525" y="735806"/>
                </a:cubicBezTo>
                <a:cubicBezTo>
                  <a:pt x="763119" y="730202"/>
                  <a:pt x="758500" y="719979"/>
                  <a:pt x="750094" y="714375"/>
                </a:cubicBezTo>
                <a:cubicBezTo>
                  <a:pt x="743829" y="710198"/>
                  <a:pt x="736014" y="708865"/>
                  <a:pt x="728663" y="707231"/>
                </a:cubicBezTo>
                <a:cubicBezTo>
                  <a:pt x="671858" y="694607"/>
                  <a:pt x="616088" y="696215"/>
                  <a:pt x="557213" y="692944"/>
                </a:cubicBezTo>
                <a:lnTo>
                  <a:pt x="514350" y="664369"/>
                </a:lnTo>
                <a:lnTo>
                  <a:pt x="492919" y="650081"/>
                </a:lnTo>
                <a:cubicBezTo>
                  <a:pt x="490538" y="642937"/>
                  <a:pt x="489511" y="635188"/>
                  <a:pt x="485775" y="628650"/>
                </a:cubicBezTo>
                <a:cubicBezTo>
                  <a:pt x="479868" y="618313"/>
                  <a:pt x="471172" y="609829"/>
                  <a:pt x="464344" y="600075"/>
                </a:cubicBezTo>
                <a:cubicBezTo>
                  <a:pt x="454497" y="586007"/>
                  <a:pt x="445294" y="571500"/>
                  <a:pt x="435769" y="557212"/>
                </a:cubicBezTo>
                <a:lnTo>
                  <a:pt x="421481" y="535781"/>
                </a:lnTo>
                <a:cubicBezTo>
                  <a:pt x="395433" y="457629"/>
                  <a:pt x="436975" y="576001"/>
                  <a:pt x="400050" y="492919"/>
                </a:cubicBezTo>
                <a:cubicBezTo>
                  <a:pt x="393933" y="479157"/>
                  <a:pt x="394117" y="462587"/>
                  <a:pt x="385763" y="450056"/>
                </a:cubicBezTo>
                <a:cubicBezTo>
                  <a:pt x="344825" y="388652"/>
                  <a:pt x="393900" y="466334"/>
                  <a:pt x="364331" y="407194"/>
                </a:cubicBezTo>
                <a:cubicBezTo>
                  <a:pt x="360491" y="399515"/>
                  <a:pt x="353884" y="393441"/>
                  <a:pt x="350044" y="385762"/>
                </a:cubicBezTo>
                <a:cubicBezTo>
                  <a:pt x="346676" y="379027"/>
                  <a:pt x="346268" y="371066"/>
                  <a:pt x="342900" y="364331"/>
                </a:cubicBezTo>
                <a:cubicBezTo>
                  <a:pt x="339060" y="356652"/>
                  <a:pt x="332453" y="350579"/>
                  <a:pt x="328613" y="342900"/>
                </a:cubicBezTo>
                <a:cubicBezTo>
                  <a:pt x="325245" y="336165"/>
                  <a:pt x="325126" y="328052"/>
                  <a:pt x="321469" y="321469"/>
                </a:cubicBezTo>
                <a:cubicBezTo>
                  <a:pt x="313130" y="306458"/>
                  <a:pt x="298324" y="294896"/>
                  <a:pt x="292894" y="278606"/>
                </a:cubicBezTo>
                <a:cubicBezTo>
                  <a:pt x="290513" y="271462"/>
                  <a:pt x="289118" y="263910"/>
                  <a:pt x="285750" y="257175"/>
                </a:cubicBezTo>
                <a:cubicBezTo>
                  <a:pt x="270433" y="226542"/>
                  <a:pt x="272151" y="242751"/>
                  <a:pt x="250031" y="214312"/>
                </a:cubicBezTo>
                <a:cubicBezTo>
                  <a:pt x="239489" y="200758"/>
                  <a:pt x="230981" y="185737"/>
                  <a:pt x="221456" y="171450"/>
                </a:cubicBezTo>
                <a:cubicBezTo>
                  <a:pt x="216694" y="164306"/>
                  <a:pt x="214313" y="154782"/>
                  <a:pt x="207169" y="150019"/>
                </a:cubicBezTo>
                <a:cubicBezTo>
                  <a:pt x="186099" y="135972"/>
                  <a:pt x="181493" y="134924"/>
                  <a:pt x="164306" y="114300"/>
                </a:cubicBezTo>
                <a:cubicBezTo>
                  <a:pt x="158810" y="107704"/>
                  <a:pt x="156480" y="98523"/>
                  <a:pt x="150019" y="92869"/>
                </a:cubicBezTo>
                <a:cubicBezTo>
                  <a:pt x="137096" y="81561"/>
                  <a:pt x="107156" y="64294"/>
                  <a:pt x="107156" y="64294"/>
                </a:cubicBezTo>
                <a:cubicBezTo>
                  <a:pt x="89202" y="10426"/>
                  <a:pt x="115509" y="74734"/>
                  <a:pt x="78581" y="28575"/>
                </a:cubicBezTo>
                <a:cubicBezTo>
                  <a:pt x="50397" y="-6655"/>
                  <a:pt x="102131" y="14817"/>
                  <a:pt x="42863" y="0"/>
                </a:cubicBezTo>
                <a:cubicBezTo>
                  <a:pt x="30957" y="2381"/>
                  <a:pt x="17247" y="409"/>
                  <a:pt x="7144" y="7144"/>
                </a:cubicBezTo>
                <a:cubicBezTo>
                  <a:pt x="879" y="11321"/>
                  <a:pt x="0" y="21045"/>
                  <a:pt x="0" y="28575"/>
                </a:cubicBezTo>
                <a:cubicBezTo>
                  <a:pt x="0" y="85775"/>
                  <a:pt x="827" y="143175"/>
                  <a:pt x="7144" y="200025"/>
                </a:cubicBezTo>
                <a:cubicBezTo>
                  <a:pt x="8092" y="208558"/>
                  <a:pt x="17171" y="214002"/>
                  <a:pt x="21431" y="221456"/>
                </a:cubicBezTo>
                <a:cubicBezTo>
                  <a:pt x="26715" y="230702"/>
                  <a:pt x="30435" y="240785"/>
                  <a:pt x="35719" y="250031"/>
                </a:cubicBezTo>
                <a:cubicBezTo>
                  <a:pt x="39979" y="257485"/>
                  <a:pt x="46166" y="263783"/>
                  <a:pt x="50006" y="271462"/>
                </a:cubicBezTo>
                <a:cubicBezTo>
                  <a:pt x="79578" y="330607"/>
                  <a:pt x="30498" y="252917"/>
                  <a:pt x="71438" y="314325"/>
                </a:cubicBezTo>
                <a:cubicBezTo>
                  <a:pt x="73819" y="321469"/>
                  <a:pt x="75213" y="329021"/>
                  <a:pt x="78581" y="335756"/>
                </a:cubicBezTo>
                <a:cubicBezTo>
                  <a:pt x="82421" y="343435"/>
                  <a:pt x="89854" y="349148"/>
                  <a:pt x="92869" y="357187"/>
                </a:cubicBezTo>
                <a:cubicBezTo>
                  <a:pt x="99565" y="375042"/>
                  <a:pt x="100393" y="421862"/>
                  <a:pt x="114300" y="435769"/>
                </a:cubicBezTo>
                <a:cubicBezTo>
                  <a:pt x="132791" y="454260"/>
                  <a:pt x="155762" y="474429"/>
                  <a:pt x="164306" y="500062"/>
                </a:cubicBezTo>
                <a:cubicBezTo>
                  <a:pt x="182264" y="553936"/>
                  <a:pt x="158039" y="487527"/>
                  <a:pt x="185738" y="542925"/>
                </a:cubicBezTo>
                <a:cubicBezTo>
                  <a:pt x="227068" y="625585"/>
                  <a:pt x="165239" y="526467"/>
                  <a:pt x="228600" y="621506"/>
                </a:cubicBezTo>
                <a:lnTo>
                  <a:pt x="257175" y="664369"/>
                </a:lnTo>
                <a:cubicBezTo>
                  <a:pt x="262985" y="681798"/>
                  <a:pt x="264759" y="693384"/>
                  <a:pt x="278606" y="707231"/>
                </a:cubicBezTo>
                <a:cubicBezTo>
                  <a:pt x="284677" y="713302"/>
                  <a:pt x="292894" y="716756"/>
                  <a:pt x="300038" y="721519"/>
                </a:cubicBezTo>
                <a:cubicBezTo>
                  <a:pt x="304800" y="728663"/>
                  <a:pt x="310485" y="735271"/>
                  <a:pt x="314325" y="742950"/>
                </a:cubicBezTo>
                <a:cubicBezTo>
                  <a:pt x="317693" y="749685"/>
                  <a:pt x="317292" y="758116"/>
                  <a:pt x="321469" y="764381"/>
                </a:cubicBezTo>
                <a:cubicBezTo>
                  <a:pt x="327073" y="772787"/>
                  <a:pt x="335756" y="778668"/>
                  <a:pt x="342900" y="785812"/>
                </a:cubicBezTo>
                <a:cubicBezTo>
                  <a:pt x="355454" y="823475"/>
                  <a:pt x="341747" y="793002"/>
                  <a:pt x="371475" y="828675"/>
                </a:cubicBezTo>
                <a:cubicBezTo>
                  <a:pt x="421204" y="888349"/>
                  <a:pt x="344584" y="808927"/>
                  <a:pt x="407194" y="871537"/>
                </a:cubicBezTo>
                <a:cubicBezTo>
                  <a:pt x="409575" y="878681"/>
                  <a:pt x="410681" y="886386"/>
                  <a:pt x="414338" y="892969"/>
                </a:cubicBezTo>
                <a:cubicBezTo>
                  <a:pt x="422677" y="907979"/>
                  <a:pt x="442913" y="935831"/>
                  <a:pt x="442913" y="935831"/>
                </a:cubicBezTo>
                <a:cubicBezTo>
                  <a:pt x="456574" y="976817"/>
                  <a:pt x="440273" y="938561"/>
                  <a:pt x="471488" y="978694"/>
                </a:cubicBezTo>
                <a:cubicBezTo>
                  <a:pt x="482030" y="992248"/>
                  <a:pt x="500063" y="1021556"/>
                  <a:pt x="500063" y="1021556"/>
                </a:cubicBezTo>
                <a:cubicBezTo>
                  <a:pt x="513724" y="1062542"/>
                  <a:pt x="497423" y="1024286"/>
                  <a:pt x="528638" y="1064419"/>
                </a:cubicBezTo>
                <a:cubicBezTo>
                  <a:pt x="539180" y="1077973"/>
                  <a:pt x="547688" y="1092994"/>
                  <a:pt x="557213" y="1107281"/>
                </a:cubicBezTo>
                <a:cubicBezTo>
                  <a:pt x="561975" y="1114425"/>
                  <a:pt x="563355" y="1125997"/>
                  <a:pt x="571500" y="1128712"/>
                </a:cubicBezTo>
                <a:lnTo>
                  <a:pt x="592931" y="1135856"/>
                </a:lnTo>
                <a:cubicBezTo>
                  <a:pt x="597694" y="1143000"/>
                  <a:pt x="601148" y="1151216"/>
                  <a:pt x="607219" y="1157287"/>
                </a:cubicBezTo>
                <a:cubicBezTo>
                  <a:pt x="613290" y="1163358"/>
                  <a:pt x="622996" y="1165114"/>
                  <a:pt x="628650" y="1171575"/>
                </a:cubicBezTo>
                <a:cubicBezTo>
                  <a:pt x="639957" y="1184498"/>
                  <a:pt x="645083" y="1202295"/>
                  <a:pt x="657225" y="1214437"/>
                </a:cubicBezTo>
                <a:cubicBezTo>
                  <a:pt x="664369" y="1221581"/>
                  <a:pt x="672188" y="1228108"/>
                  <a:pt x="678656" y="1235869"/>
                </a:cubicBezTo>
                <a:cubicBezTo>
                  <a:pt x="684152" y="1242465"/>
                  <a:pt x="686873" y="1251229"/>
                  <a:pt x="692944" y="1257300"/>
                </a:cubicBezTo>
                <a:cubicBezTo>
                  <a:pt x="699015" y="1263371"/>
                  <a:pt x="707231" y="1266825"/>
                  <a:pt x="714375" y="1271587"/>
                </a:cubicBezTo>
                <a:cubicBezTo>
                  <a:pt x="752477" y="1328741"/>
                  <a:pt x="702468" y="1259680"/>
                  <a:pt x="750094" y="1307306"/>
                </a:cubicBezTo>
                <a:cubicBezTo>
                  <a:pt x="756165" y="1313377"/>
                  <a:pt x="757920" y="1323083"/>
                  <a:pt x="764381" y="1328737"/>
                </a:cubicBezTo>
                <a:cubicBezTo>
                  <a:pt x="777304" y="1340045"/>
                  <a:pt x="807244" y="1357312"/>
                  <a:pt x="807244" y="1357312"/>
                </a:cubicBezTo>
                <a:cubicBezTo>
                  <a:pt x="812006" y="1364456"/>
                  <a:pt x="815070" y="1373090"/>
                  <a:pt x="821531" y="1378744"/>
                </a:cubicBezTo>
                <a:cubicBezTo>
                  <a:pt x="834454" y="1390052"/>
                  <a:pt x="850106" y="1397794"/>
                  <a:pt x="864394" y="1407319"/>
                </a:cubicBezTo>
                <a:cubicBezTo>
                  <a:pt x="871538" y="1412081"/>
                  <a:pt x="879754" y="1415535"/>
                  <a:pt x="885825" y="1421606"/>
                </a:cubicBezTo>
                <a:lnTo>
                  <a:pt x="928688" y="1464469"/>
                </a:lnTo>
                <a:cubicBezTo>
                  <a:pt x="935832" y="1471613"/>
                  <a:pt x="941713" y="1480296"/>
                  <a:pt x="950119" y="1485900"/>
                </a:cubicBezTo>
                <a:lnTo>
                  <a:pt x="971550" y="1500187"/>
                </a:lnTo>
                <a:cubicBezTo>
                  <a:pt x="997951" y="1539788"/>
                  <a:pt x="970733" y="1508464"/>
                  <a:pt x="1007269" y="1528762"/>
                </a:cubicBezTo>
                <a:cubicBezTo>
                  <a:pt x="1022279" y="1537101"/>
                  <a:pt x="1035844" y="1547812"/>
                  <a:pt x="1050131" y="1557337"/>
                </a:cubicBezTo>
                <a:cubicBezTo>
                  <a:pt x="1057275" y="1562100"/>
                  <a:pt x="1063418" y="1568910"/>
                  <a:pt x="1071563" y="1571625"/>
                </a:cubicBezTo>
                <a:cubicBezTo>
                  <a:pt x="1125431" y="1589582"/>
                  <a:pt x="1059032" y="1565360"/>
                  <a:pt x="1114425" y="1593056"/>
                </a:cubicBezTo>
                <a:cubicBezTo>
                  <a:pt x="1125844" y="1598766"/>
                  <a:pt x="1153749" y="1604292"/>
                  <a:pt x="1164431" y="1607344"/>
                </a:cubicBezTo>
                <a:cubicBezTo>
                  <a:pt x="1171672" y="1609413"/>
                  <a:pt x="1178719" y="1612106"/>
                  <a:pt x="1185863" y="1614487"/>
                </a:cubicBezTo>
                <a:cubicBezTo>
                  <a:pt x="1193007" y="1619250"/>
                  <a:pt x="1200698" y="1623278"/>
                  <a:pt x="1207294" y="1628775"/>
                </a:cubicBezTo>
                <a:cubicBezTo>
                  <a:pt x="1215055" y="1635243"/>
                  <a:pt x="1219894" y="1645300"/>
                  <a:pt x="1228725" y="1650206"/>
                </a:cubicBezTo>
                <a:cubicBezTo>
                  <a:pt x="1241890" y="1657520"/>
                  <a:pt x="1259057" y="1656140"/>
                  <a:pt x="1271588" y="1664494"/>
                </a:cubicBezTo>
                <a:lnTo>
                  <a:pt x="1293019" y="1678781"/>
                </a:lnTo>
                <a:cubicBezTo>
                  <a:pt x="1318130" y="1716449"/>
                  <a:pt x="1292826" y="1688904"/>
                  <a:pt x="1335881" y="1707356"/>
                </a:cubicBezTo>
                <a:cubicBezTo>
                  <a:pt x="1343773" y="1710738"/>
                  <a:pt x="1349467" y="1718157"/>
                  <a:pt x="1357313" y="1721644"/>
                </a:cubicBezTo>
                <a:cubicBezTo>
                  <a:pt x="1371075" y="1727760"/>
                  <a:pt x="1387644" y="1727577"/>
                  <a:pt x="1400175" y="1735931"/>
                </a:cubicBezTo>
                <a:cubicBezTo>
                  <a:pt x="1427872" y="1754396"/>
                  <a:pt x="1413461" y="1747504"/>
                  <a:pt x="1443038" y="1757362"/>
                </a:cubicBezTo>
                <a:cubicBezTo>
                  <a:pt x="1482605" y="1783741"/>
                  <a:pt x="1445736" y="1763395"/>
                  <a:pt x="1507331" y="1778794"/>
                </a:cubicBezTo>
                <a:cubicBezTo>
                  <a:pt x="1507350" y="1778799"/>
                  <a:pt x="1560900" y="1796650"/>
                  <a:pt x="1571625" y="1800225"/>
                </a:cubicBezTo>
                <a:cubicBezTo>
                  <a:pt x="1589876" y="1806309"/>
                  <a:pt x="1609374" y="1813793"/>
                  <a:pt x="1628775" y="1814512"/>
                </a:cubicBezTo>
                <a:cubicBezTo>
                  <a:pt x="1745401" y="1818831"/>
                  <a:pt x="1862138" y="1819275"/>
                  <a:pt x="1978819" y="1821656"/>
                </a:cubicBezTo>
                <a:cubicBezTo>
                  <a:pt x="2022020" y="1850458"/>
                  <a:pt x="1978769" y="1826238"/>
                  <a:pt x="2057400" y="1843087"/>
                </a:cubicBezTo>
                <a:cubicBezTo>
                  <a:pt x="2072126" y="1846243"/>
                  <a:pt x="2100263" y="1857375"/>
                  <a:pt x="2100263" y="1857375"/>
                </a:cubicBezTo>
                <a:cubicBezTo>
                  <a:pt x="2125732" y="1857021"/>
                  <a:pt x="2600693" y="1856202"/>
                  <a:pt x="2764631" y="1843087"/>
                </a:cubicBezTo>
                <a:cubicBezTo>
                  <a:pt x="2774418" y="1842304"/>
                  <a:pt x="2783487" y="1837332"/>
                  <a:pt x="2793206" y="1835944"/>
                </a:cubicBezTo>
                <a:cubicBezTo>
                  <a:pt x="2816897" y="1832560"/>
                  <a:pt x="2840795" y="1830787"/>
                  <a:pt x="2864644" y="1828800"/>
                </a:cubicBezTo>
                <a:cubicBezTo>
                  <a:pt x="2923828" y="1823868"/>
                  <a:pt x="3021424" y="1818108"/>
                  <a:pt x="3078956" y="1814512"/>
                </a:cubicBezTo>
                <a:cubicBezTo>
                  <a:pt x="3093244" y="1812131"/>
                  <a:pt x="3107374" y="1808439"/>
                  <a:pt x="3121819" y="1807369"/>
                </a:cubicBezTo>
                <a:cubicBezTo>
                  <a:pt x="3171745" y="1803671"/>
                  <a:pt x="3222515" y="1808803"/>
                  <a:pt x="3271838" y="1800225"/>
                </a:cubicBezTo>
                <a:cubicBezTo>
                  <a:pt x="3280297" y="1798754"/>
                  <a:pt x="3282638" y="1786640"/>
                  <a:pt x="3286125" y="1778794"/>
                </a:cubicBezTo>
                <a:cubicBezTo>
                  <a:pt x="3292242" y="1765031"/>
                  <a:pt x="3300413" y="1735931"/>
                  <a:pt x="3300413" y="1735931"/>
                </a:cubicBezTo>
                <a:cubicBezTo>
                  <a:pt x="3298032" y="1707356"/>
                  <a:pt x="3301146" y="1677777"/>
                  <a:pt x="3293269" y="1650206"/>
                </a:cubicBezTo>
                <a:cubicBezTo>
                  <a:pt x="3290910" y="1641951"/>
                  <a:pt x="3277909" y="1641990"/>
                  <a:pt x="3271838" y="1635919"/>
                </a:cubicBezTo>
                <a:cubicBezTo>
                  <a:pt x="3265767" y="1629848"/>
                  <a:pt x="3265522" y="1617676"/>
                  <a:pt x="3257550" y="1614487"/>
                </a:cubicBezTo>
                <a:cubicBezTo>
                  <a:pt x="3238216" y="1606753"/>
                  <a:pt x="3209045" y="1607344"/>
                  <a:pt x="3186113" y="1607344"/>
                </a:cubicBezTo>
              </a:path>
            </a:pathLst>
          </a:custGeom>
          <a:noFill/>
          <a:ln w="349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5868144" y="2694280"/>
            <a:ext cx="144016" cy="144016"/>
          </a:xfrm>
          <a:prstGeom prst="triangle">
            <a:avLst>
              <a:gd name="adj" fmla="val 10000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7222331" y="3723878"/>
            <a:ext cx="45719" cy="112316"/>
          </a:xfrm>
          <a:prstGeom prst="triangle">
            <a:avLst>
              <a:gd name="adj" fmla="val 10000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61339" y="3003798"/>
            <a:ext cx="549439" cy="338554"/>
          </a:xfrm>
          <a:prstGeom prst="rect">
            <a:avLst/>
          </a:prstGeom>
          <a:solidFill>
            <a:schemeClr val="bg1"/>
          </a:solidFill>
          <a:ln>
            <a:solidFill>
              <a:schemeClr val="accent1">
                <a:shade val="50000"/>
              </a:schemeClr>
            </a:solidFill>
          </a:ln>
        </p:spPr>
        <p:txBody>
          <a:bodyPr wrap="square">
            <a:spAutoFit/>
          </a:bodyPr>
          <a:lstStyle/>
          <a:p>
            <a:r>
              <a:rPr lang="en-US" sz="1600" dirty="0" smtClean="0"/>
              <a:t>713</a:t>
            </a:r>
            <a:endParaRPr lang="en-US" sz="1600" dirty="0"/>
          </a:p>
        </p:txBody>
      </p:sp>
    </p:spTree>
    <p:extLst>
      <p:ext uri="{BB962C8B-B14F-4D97-AF65-F5344CB8AC3E}">
        <p14:creationId xmlns:p14="http://schemas.microsoft.com/office/powerpoint/2010/main" val="2312873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500" y="841375"/>
            <a:ext cx="8001000" cy="1790700"/>
          </a:xfrm>
        </p:spPr>
        <p:txBody>
          <a:bodyPr/>
          <a:lstStyle/>
          <a:p>
            <a:r>
              <a:rPr lang="en-US" dirty="0" smtClean="0"/>
              <a:t>DRY-RUN INFORMATION</a:t>
            </a:r>
            <a:endParaRPr lang="en-US" dirty="0"/>
          </a:p>
        </p:txBody>
      </p:sp>
    </p:spTree>
    <p:extLst>
      <p:ext uri="{BB962C8B-B14F-4D97-AF65-F5344CB8AC3E}">
        <p14:creationId xmlns:p14="http://schemas.microsoft.com/office/powerpoint/2010/main" val="3938206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duotone>
              <a:schemeClr val="accent3">
                <a:shade val="45000"/>
                <a:satMod val="135000"/>
              </a:schemeClr>
              <a:prstClr val="white"/>
            </a:duotone>
          </a:blip>
          <a:srcRect l="40618" t="47357"/>
          <a:stretch/>
        </p:blipFill>
        <p:spPr>
          <a:xfrm>
            <a:off x="4499992" y="1303386"/>
            <a:ext cx="4489779" cy="2310326"/>
          </a:xfrm>
          <a:prstGeom prst="rect">
            <a:avLst/>
          </a:prstGeom>
        </p:spPr>
      </p:pic>
      <p:sp>
        <p:nvSpPr>
          <p:cNvPr id="41" name="Text Placeholder 1"/>
          <p:cNvSpPr txBox="1">
            <a:spLocks/>
          </p:cNvSpPr>
          <p:nvPr/>
        </p:nvSpPr>
        <p:spPr>
          <a:xfrm>
            <a:off x="251520" y="1281267"/>
            <a:ext cx="3879405" cy="3392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smtClean="0"/>
              <a:t>Parking for supporters will be limited to 450. </a:t>
            </a:r>
            <a:r>
              <a:rPr lang="en-US" sz="1600" i="1" dirty="0" smtClean="0"/>
              <a:t>Please do not park in area reserved for evaluators.  </a:t>
            </a:r>
          </a:p>
          <a:p>
            <a:r>
              <a:rPr lang="en-US" sz="1600" dirty="0" smtClean="0"/>
              <a:t>Registration tents will be set up near the entrance to the track. </a:t>
            </a:r>
          </a:p>
          <a:p>
            <a:r>
              <a:rPr lang="en-US" sz="1600" dirty="0" smtClean="0"/>
              <a:t>Check in will be alphabetically by last name. </a:t>
            </a:r>
          </a:p>
          <a:p>
            <a:pPr marL="0" indent="0">
              <a:buFont typeface="Arial" panose="020B0604020202020204" pitchFamily="34" charset="0"/>
              <a:buNone/>
            </a:pPr>
            <a:endParaRPr lang="en-US" sz="1600" dirty="0" smtClean="0"/>
          </a:p>
          <a:p>
            <a:pPr marL="0" indent="0">
              <a:lnSpc>
                <a:spcPct val="100000"/>
              </a:lnSpc>
              <a:spcBef>
                <a:spcPts val="0"/>
              </a:spcBef>
              <a:buFont typeface="Arial" panose="020B0604020202020204" pitchFamily="34" charset="0"/>
              <a:buNone/>
            </a:pPr>
            <a:r>
              <a:rPr lang="en-US" sz="1600" b="1" dirty="0"/>
              <a:t>A</a:t>
            </a:r>
            <a:r>
              <a:rPr lang="en-US" sz="1600" b="1" dirty="0" smtClean="0"/>
              <a:t>ddress for GPS (follow IDTE signs onsite):</a:t>
            </a:r>
          </a:p>
          <a:p>
            <a:pPr marL="0" indent="0">
              <a:lnSpc>
                <a:spcPct val="100000"/>
              </a:lnSpc>
              <a:spcBef>
                <a:spcPts val="0"/>
              </a:spcBef>
              <a:buFont typeface="Arial" panose="020B0604020202020204" pitchFamily="34" charset="0"/>
              <a:buNone/>
            </a:pPr>
            <a:r>
              <a:rPr lang="en-US" sz="1600" dirty="0" smtClean="0"/>
              <a:t>2701 Airport Road</a:t>
            </a:r>
          </a:p>
          <a:p>
            <a:pPr marL="0" indent="0">
              <a:lnSpc>
                <a:spcPct val="100000"/>
              </a:lnSpc>
              <a:spcBef>
                <a:spcPts val="0"/>
              </a:spcBef>
              <a:buFont typeface="Arial" panose="020B0604020202020204" pitchFamily="34" charset="0"/>
              <a:buNone/>
            </a:pPr>
            <a:r>
              <a:rPr lang="en-US" sz="1600" dirty="0" smtClean="0"/>
              <a:t>Ypsilanti, MI</a:t>
            </a:r>
          </a:p>
          <a:p>
            <a:endParaRPr lang="en-GB" sz="1600" dirty="0"/>
          </a:p>
        </p:txBody>
      </p:sp>
      <p:sp>
        <p:nvSpPr>
          <p:cNvPr id="47" name="TextBox 46"/>
          <p:cNvSpPr txBox="1"/>
          <p:nvPr/>
        </p:nvSpPr>
        <p:spPr>
          <a:xfrm>
            <a:off x="5956771" y="3291830"/>
            <a:ext cx="273744" cy="2616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Arial"/>
                <a:ea typeface="+mn-ea"/>
                <a:cs typeface="Ford Antenna Regular"/>
              </a:rPr>
              <a:t>P</a:t>
            </a:r>
            <a:endParaRPr kumimoji="0" lang="en-GB" sz="1050" b="0" i="0" u="none" strike="noStrike" kern="1200" cap="none" spc="0" normalizeH="0" baseline="0" noProof="0" dirty="0" smtClean="0">
              <a:ln>
                <a:noFill/>
              </a:ln>
              <a:solidFill>
                <a:srgbClr val="FFFFFF"/>
              </a:solidFill>
              <a:effectLst/>
              <a:uLnTx/>
              <a:uFillTx/>
              <a:latin typeface="Arial"/>
              <a:ea typeface="+mn-ea"/>
              <a:cs typeface="Ford Antenna Regular"/>
            </a:endParaRPr>
          </a:p>
        </p:txBody>
      </p:sp>
      <p:sp>
        <p:nvSpPr>
          <p:cNvPr id="50" name="TextBox 49"/>
          <p:cNvSpPr txBox="1"/>
          <p:nvPr/>
        </p:nvSpPr>
        <p:spPr>
          <a:xfrm>
            <a:off x="3050373" y="595014"/>
            <a:ext cx="30432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PARKING</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AT ACM</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51" name="TextBox 50"/>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Tree>
    <p:extLst>
      <p:ext uri="{BB962C8B-B14F-4D97-AF65-F5344CB8AC3E}">
        <p14:creationId xmlns:p14="http://schemas.microsoft.com/office/powerpoint/2010/main" val="145920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4738" y="123478"/>
            <a:ext cx="5641398" cy="4417417"/>
          </a:xfrm>
          <a:prstGeom prst="rect">
            <a:avLst/>
          </a:prstGeom>
        </p:spPr>
      </p:pic>
      <p:sp>
        <p:nvSpPr>
          <p:cNvPr id="50" name="TextBox 49"/>
          <p:cNvSpPr txBox="1"/>
          <p:nvPr/>
        </p:nvSpPr>
        <p:spPr>
          <a:xfrm>
            <a:off x="5868144" y="631466"/>
            <a:ext cx="30432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PARKING</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AT ACM</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51" name="TextBox 50"/>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pic>
        <p:nvPicPr>
          <p:cNvPr id="4" name="Picture 3"/>
          <p:cNvPicPr>
            <a:picLocks noChangeAspect="1"/>
          </p:cNvPicPr>
          <p:nvPr/>
        </p:nvPicPr>
        <p:blipFill rotWithShape="1">
          <a:blip r:embed="rId4"/>
          <a:srcRect r="5775"/>
          <a:stretch/>
        </p:blipFill>
        <p:spPr>
          <a:xfrm>
            <a:off x="5868149" y="1461283"/>
            <a:ext cx="3024336" cy="1712220"/>
          </a:xfrm>
          <a:prstGeom prst="rect">
            <a:avLst/>
          </a:prstGeom>
        </p:spPr>
      </p:pic>
      <p:sp>
        <p:nvSpPr>
          <p:cNvPr id="47" name="TextBox 46"/>
          <p:cNvSpPr txBox="1"/>
          <p:nvPr/>
        </p:nvSpPr>
        <p:spPr>
          <a:xfrm>
            <a:off x="7596340" y="2066785"/>
            <a:ext cx="273744" cy="26161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Arial"/>
                <a:ea typeface="+mn-ea"/>
                <a:cs typeface="Ford Antenna Regular"/>
              </a:rPr>
              <a:t>P</a:t>
            </a:r>
            <a:endParaRPr kumimoji="0" lang="en-GB" sz="1050" b="0" i="0" u="none" strike="noStrike" kern="1200" cap="none" spc="0" normalizeH="0" baseline="0" noProof="0" dirty="0" smtClean="0">
              <a:ln>
                <a:noFill/>
              </a:ln>
              <a:solidFill>
                <a:srgbClr val="FFFFFF"/>
              </a:solidFill>
              <a:effectLst/>
              <a:uLnTx/>
              <a:uFillTx/>
              <a:latin typeface="Arial"/>
              <a:ea typeface="+mn-ea"/>
              <a:cs typeface="Ford Antenna Regular"/>
            </a:endParaRPr>
          </a:p>
        </p:txBody>
      </p:sp>
      <p:sp>
        <p:nvSpPr>
          <p:cNvPr id="3" name="Rectangle 2"/>
          <p:cNvSpPr/>
          <p:nvPr/>
        </p:nvSpPr>
        <p:spPr>
          <a:xfrm>
            <a:off x="5868144" y="1461283"/>
            <a:ext cx="3024339" cy="1712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22662" y="1490721"/>
            <a:ext cx="2106393" cy="1152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endCxn id="3" idx="1"/>
          </p:cNvCxnSpPr>
          <p:nvPr/>
        </p:nvCxnSpPr>
        <p:spPr>
          <a:xfrm>
            <a:off x="4329055" y="2139702"/>
            <a:ext cx="1539089" cy="177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372200" y="3651870"/>
            <a:ext cx="2209644" cy="646331"/>
          </a:xfrm>
          <a:prstGeom prst="rect">
            <a:avLst/>
          </a:prstGeom>
        </p:spPr>
        <p:txBody>
          <a:bodyPr wrap="none">
            <a:spAutoFit/>
          </a:bodyPr>
          <a:lstStyle/>
          <a:p>
            <a:r>
              <a:rPr lang="en-US" dirty="0" smtClean="0">
                <a:solidFill>
                  <a:srgbClr val="FF0000"/>
                </a:solidFill>
              </a:rPr>
              <a:t>Special IDTE Entrance</a:t>
            </a:r>
          </a:p>
          <a:p>
            <a:pPr algn="ctr"/>
            <a:r>
              <a:rPr lang="en-US" dirty="0" smtClean="0">
                <a:solidFill>
                  <a:srgbClr val="FF0000"/>
                </a:solidFill>
              </a:rPr>
              <a:t>(follow </a:t>
            </a:r>
            <a:r>
              <a:rPr lang="en-US" dirty="0">
                <a:solidFill>
                  <a:srgbClr val="FF0000"/>
                </a:solidFill>
              </a:rPr>
              <a:t>IDTE </a:t>
            </a:r>
            <a:r>
              <a:rPr lang="en-US" dirty="0" smtClean="0">
                <a:solidFill>
                  <a:srgbClr val="FF0000"/>
                </a:solidFill>
              </a:rPr>
              <a:t>signs)</a:t>
            </a:r>
            <a:endParaRPr lang="en-US" dirty="0">
              <a:solidFill>
                <a:srgbClr val="FF0000"/>
              </a:solidFill>
            </a:endParaRPr>
          </a:p>
        </p:txBody>
      </p:sp>
      <p:cxnSp>
        <p:nvCxnSpPr>
          <p:cNvPr id="9" name="Straight Arrow Connector 8"/>
          <p:cNvCxnSpPr>
            <a:stCxn id="7" idx="0"/>
          </p:cNvCxnSpPr>
          <p:nvPr/>
        </p:nvCxnSpPr>
        <p:spPr>
          <a:xfrm flipV="1">
            <a:off x="7477022" y="2328395"/>
            <a:ext cx="119318" cy="13234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960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64666" y="595014"/>
            <a:ext cx="401468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REGISTRATION</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AT ACM</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1" name="TextBox 10"/>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6" name="Rectangle 5"/>
          <p:cNvSpPr/>
          <p:nvPr/>
        </p:nvSpPr>
        <p:spPr>
          <a:xfrm>
            <a:off x="-15435" y="1022526"/>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spcAft>
                <a:spcPts val="1200"/>
              </a:spcAft>
              <a:buNone/>
              <a:defRPr/>
            </a:pPr>
            <a:r>
              <a:rPr lang="en-US" sz="1600" b="1" noProof="0" dirty="0" smtClean="0">
                <a:solidFill>
                  <a:prstClr val="black"/>
                </a:solidFill>
                <a:latin typeface="Arial" panose="020B0604020202020204" pitchFamily="34" charset="0"/>
                <a:cs typeface="Arial" panose="020B0604020202020204" pitchFamily="34" charset="0"/>
              </a:rPr>
              <a:t>ALL PRESENTERS AND REPRESENTATIVES MUST SIGN IN WITH IDTE STAFF NEAR PARKING ANYTIME YOU ENTER THE GROUNDS</a:t>
            </a:r>
          </a:p>
          <a:p>
            <a:pPr>
              <a:spcBef>
                <a:spcPts val="0"/>
              </a:spcBef>
              <a:spcAft>
                <a:spcPts val="1200"/>
              </a:spcAft>
              <a:defRPr/>
            </a:pPr>
            <a:r>
              <a:rPr lang="en-US" sz="1600" dirty="0" smtClean="0">
                <a:latin typeface="Arial" panose="020B0604020202020204" pitchFamily="34" charset="0"/>
                <a:cs typeface="Arial" panose="020B0604020202020204" pitchFamily="34" charset="0"/>
              </a:rPr>
              <a:t>Dry-run and event days sign-in between 8 AM and 9 AM</a:t>
            </a:r>
          </a:p>
          <a:p>
            <a:pPr>
              <a:spcBef>
                <a:spcPts val="0"/>
              </a:spcBef>
              <a:spcAft>
                <a:spcPts val="1200"/>
              </a:spcAft>
              <a:defRPr/>
            </a:pPr>
            <a:r>
              <a:rPr lang="en-US" sz="1600" dirty="0" smtClean="0">
                <a:latin typeface="Arial" panose="020B0604020202020204" pitchFamily="34" charset="0"/>
                <a:cs typeface="Arial" panose="020B0604020202020204" pitchFamily="34" charset="0"/>
              </a:rPr>
              <a:t>Confidentiality waivers should be turned in prior to event. Must have one submitted in order to enter the event. </a:t>
            </a:r>
          </a:p>
          <a:p>
            <a:pPr>
              <a:spcBef>
                <a:spcPts val="0"/>
              </a:spcBef>
              <a:spcAft>
                <a:spcPts val="1200"/>
              </a:spcAft>
              <a:defRPr/>
            </a:pPr>
            <a:r>
              <a:rPr lang="en-US" sz="1600" dirty="0" smtClean="0">
                <a:latin typeface="Arial" panose="020B0604020202020204" pitchFamily="34" charset="0"/>
                <a:cs typeface="Arial" panose="020B0604020202020204" pitchFamily="34" charset="0"/>
              </a:rPr>
              <a:t>Supplier representatives may carry ONE mobile device and ONE laptop but cannot use any camera features. If you need a picture taken, you can ask a Ford member who has an orange camera pass. </a:t>
            </a:r>
          </a:p>
          <a:p>
            <a:pPr>
              <a:spcBef>
                <a:spcPts val="0"/>
              </a:spcBef>
              <a:spcAft>
                <a:spcPts val="1200"/>
              </a:spcAft>
              <a:defRPr/>
            </a:pPr>
            <a:r>
              <a:rPr lang="en-US" sz="1600" dirty="0" smtClean="0">
                <a:latin typeface="Arial" panose="020B0604020202020204" pitchFamily="34" charset="0"/>
                <a:cs typeface="Arial" panose="020B0604020202020204" pitchFamily="34" charset="0"/>
              </a:rPr>
              <a:t>All personnel must make arrangements to exit the event grounds no later than 5 PM each day (set-up, dry run, final prep and event).</a:t>
            </a:r>
          </a:p>
          <a:p>
            <a:pPr>
              <a:spcBef>
                <a:spcPts val="0"/>
              </a:spcBef>
              <a:spcAft>
                <a:spcPts val="1200"/>
              </a:spcAft>
              <a:defRPr/>
            </a:pPr>
            <a:r>
              <a:rPr lang="en-US" sz="1600" dirty="0" smtClean="0">
                <a:latin typeface="Arial" panose="020B0604020202020204" pitchFamily="34" charset="0"/>
                <a:cs typeface="Arial" panose="020B0604020202020204" pitchFamily="34" charset="0"/>
              </a:rPr>
              <a:t>You must register your attendance before the event. </a:t>
            </a:r>
            <a:r>
              <a:rPr lang="en-US" sz="1600" b="1" dirty="0" smtClean="0">
                <a:latin typeface="Arial" panose="020B0604020202020204" pitchFamily="34" charset="0"/>
                <a:cs typeface="Arial" panose="020B0604020202020204" pitchFamily="34" charset="0"/>
              </a:rPr>
              <a:t>Walk-ins are not allowed. </a:t>
            </a:r>
          </a:p>
        </p:txBody>
      </p:sp>
      <p:pic>
        <p:nvPicPr>
          <p:cNvPr id="2050" name="Picture 2" descr="Image result for no camer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3134" y="2859782"/>
            <a:ext cx="527195" cy="5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9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1425758" y="595014"/>
            <a:ext cx="629249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DRY-RUN DAY AGENDA August 20th </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8" y="1271728"/>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600"/>
              </a:spcAft>
              <a:buNone/>
              <a:defRPr/>
            </a:pPr>
            <a:r>
              <a:rPr lang="en-US" sz="1400" dirty="0">
                <a:latin typeface="Arial" panose="020B0604020202020204" pitchFamily="34" charset="0"/>
                <a:cs typeface="Arial" panose="020B0604020202020204" pitchFamily="34" charset="0"/>
              </a:rPr>
              <a:t>8:00 </a:t>
            </a:r>
            <a:r>
              <a:rPr lang="en-US" sz="1400" dirty="0" smtClean="0">
                <a:latin typeface="Arial" panose="020B0604020202020204" pitchFamily="34" charset="0"/>
                <a:cs typeface="Arial" panose="020B0604020202020204" pitchFamily="34" charset="0"/>
              </a:rPr>
              <a:t>am	Final </a:t>
            </a:r>
            <a:r>
              <a:rPr lang="en-US" sz="1400" dirty="0">
                <a:latin typeface="Arial" panose="020B0604020202020204" pitchFamily="34" charset="0"/>
                <a:cs typeface="Arial" panose="020B0604020202020204" pitchFamily="34" charset="0"/>
              </a:rPr>
              <a:t>safety check shipped </a:t>
            </a:r>
            <a:r>
              <a:rPr lang="en-US" sz="1400" dirty="0" smtClean="0">
                <a:latin typeface="Arial" panose="020B0604020202020204" pitchFamily="34" charset="0"/>
                <a:cs typeface="Arial" panose="020B0604020202020204" pitchFamily="34" charset="0"/>
              </a:rPr>
              <a:t>vehicles </a:t>
            </a:r>
            <a:r>
              <a:rPr lang="en-US" sz="1400" dirty="0">
                <a:latin typeface="Arial" panose="020B0604020202020204" pitchFamily="34" charset="0"/>
                <a:cs typeface="Arial" panose="020B0604020202020204" pitchFamily="34" charset="0"/>
              </a:rPr>
              <a:t>– setting up staging area and static </a:t>
            </a:r>
            <a:r>
              <a:rPr lang="en-US" sz="1400" dirty="0" smtClean="0">
                <a:latin typeface="Arial" panose="020B0604020202020204" pitchFamily="34" charset="0"/>
                <a:cs typeface="Arial" panose="020B0604020202020204" pitchFamily="34" charset="0"/>
              </a:rPr>
              <a:t>demos</a:t>
            </a:r>
            <a:endParaRPr lang="en-US" sz="1400" dirty="0">
              <a:latin typeface="Arial" panose="020B0604020202020204" pitchFamily="34" charset="0"/>
              <a:cs typeface="Arial" panose="020B0604020202020204" pitchFamily="34" charset="0"/>
            </a:endParaRPr>
          </a:p>
          <a:p>
            <a:pPr marL="0" lvl="0" indent="0">
              <a:spcBef>
                <a:spcPts val="0"/>
              </a:spcBef>
              <a:spcAft>
                <a:spcPts val="600"/>
              </a:spcAft>
              <a:buNone/>
              <a:defRPr/>
            </a:pPr>
            <a:r>
              <a:rPr lang="en-US" sz="1400" dirty="0" smtClean="0">
                <a:latin typeface="Arial" panose="020B0604020202020204" pitchFamily="34" charset="0"/>
                <a:cs typeface="Arial" panose="020B0604020202020204" pitchFamily="34" charset="0"/>
              </a:rPr>
              <a:t>9:30 am	Overview of event agenda &amp; Safety </a:t>
            </a:r>
            <a:r>
              <a:rPr lang="en-US" sz="1400" dirty="0">
                <a:latin typeface="Arial" panose="020B0604020202020204" pitchFamily="34" charset="0"/>
                <a:cs typeface="Arial" panose="020B0604020202020204" pitchFamily="34" charset="0"/>
              </a:rPr>
              <a:t>Briefing by </a:t>
            </a:r>
            <a:r>
              <a:rPr lang="en-US" sz="1400" dirty="0" smtClean="0">
                <a:latin typeface="Arial" panose="020B0604020202020204" pitchFamily="34" charset="0"/>
                <a:cs typeface="Arial" panose="020B0604020202020204" pitchFamily="34" charset="0"/>
              </a:rPr>
              <a:t>ACM </a:t>
            </a:r>
            <a:r>
              <a:rPr lang="en-US" sz="1400" dirty="0">
                <a:latin typeface="Arial" panose="020B0604020202020204" pitchFamily="34" charset="0"/>
                <a:cs typeface="Arial" panose="020B0604020202020204" pitchFamily="34" charset="0"/>
              </a:rPr>
              <a:t>Safety Engineer</a:t>
            </a:r>
          </a:p>
          <a:p>
            <a:pPr marL="0" lvl="0" indent="0">
              <a:spcBef>
                <a:spcPts val="0"/>
              </a:spcBef>
              <a:spcAft>
                <a:spcPts val="600"/>
              </a:spcAft>
              <a:buNone/>
              <a:defRPr/>
            </a:pPr>
            <a:r>
              <a:rPr lang="en-US" sz="1400" dirty="0">
                <a:latin typeface="Arial" panose="020B0604020202020204" pitchFamily="34" charset="0"/>
                <a:cs typeface="Arial" panose="020B0604020202020204" pitchFamily="34" charset="0"/>
              </a:rPr>
              <a:t>10:00 </a:t>
            </a:r>
            <a:r>
              <a:rPr lang="en-US" sz="1400" dirty="0" smtClean="0">
                <a:latin typeface="Arial" panose="020B0604020202020204" pitchFamily="34" charset="0"/>
                <a:cs typeface="Arial" panose="020B0604020202020204" pitchFamily="34" charset="0"/>
              </a:rPr>
              <a:t>am 	Hand out of agendas</a:t>
            </a:r>
          </a:p>
          <a:p>
            <a:pPr marL="0" lvl="0" indent="0">
              <a:spcBef>
                <a:spcPts val="0"/>
              </a:spcBef>
              <a:spcAft>
                <a:spcPts val="600"/>
              </a:spcAft>
              <a:buNone/>
              <a:defRPr/>
            </a:pPr>
            <a:r>
              <a:rPr lang="en-US" sz="1400" dirty="0" smtClean="0">
                <a:latin typeface="Arial" panose="020B0604020202020204" pitchFamily="34" charset="0"/>
                <a:cs typeface="Arial" panose="020B0604020202020204" pitchFamily="34" charset="0"/>
              </a:rPr>
              <a:t>10:30 am	Finish readying concepts &amp; running tests</a:t>
            </a:r>
          </a:p>
          <a:p>
            <a:pPr marL="0" lvl="0" indent="0">
              <a:spcBef>
                <a:spcPts val="0"/>
              </a:spcBef>
              <a:spcAft>
                <a:spcPts val="600"/>
              </a:spcAft>
              <a:buNone/>
              <a:defRPr/>
            </a:pPr>
            <a:r>
              <a:rPr lang="en-US" sz="1400" b="1" dirty="0" smtClean="0">
                <a:latin typeface="Arial" panose="020B0604020202020204" pitchFamily="34" charset="0"/>
                <a:cs typeface="Arial" panose="020B0604020202020204" pitchFamily="34" charset="0"/>
              </a:rPr>
              <a:t>11:20 am 	Dry Run – Part 1 (without participants – running all events in parallel))</a:t>
            </a:r>
          </a:p>
          <a:p>
            <a:pPr marL="0" lvl="0" indent="0">
              <a:spcBef>
                <a:spcPts val="0"/>
              </a:spcBef>
              <a:spcAft>
                <a:spcPts val="600"/>
              </a:spcAft>
              <a:buNone/>
              <a:defRPr/>
            </a:pPr>
            <a:r>
              <a:rPr lang="en-US" sz="1400" dirty="0" smtClean="0">
                <a:latin typeface="Arial" panose="020B0604020202020204" pitchFamily="34" charset="0"/>
                <a:cs typeface="Arial" panose="020B0604020202020204" pitchFamily="34" charset="0"/>
              </a:rPr>
              <a:t>12:20 pm 	Feedback on Dry-run</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12:40 </a:t>
            </a:r>
            <a:r>
              <a:rPr lang="en-US" sz="1400" dirty="0">
                <a:solidFill>
                  <a:prstClr val="black"/>
                </a:solidFill>
                <a:latin typeface="Arial" panose="020B0604020202020204" pitchFamily="34" charset="0"/>
                <a:cs typeface="Arial" panose="020B0604020202020204" pitchFamily="34" charset="0"/>
              </a:rPr>
              <a:t>am 	</a:t>
            </a:r>
            <a:r>
              <a:rPr lang="en-US" sz="1400" dirty="0" smtClean="0">
                <a:solidFill>
                  <a:prstClr val="black"/>
                </a:solidFill>
                <a:latin typeface="Arial" panose="020B0604020202020204" pitchFamily="34" charset="0"/>
                <a:cs typeface="Arial" panose="020B0604020202020204" pitchFamily="34" charset="0"/>
              </a:rPr>
              <a:t>Lunch</a:t>
            </a:r>
            <a:endParaRPr lang="en-US" sz="1400" dirty="0">
              <a:solidFill>
                <a:prstClr val="black"/>
              </a:solidFill>
              <a:latin typeface="Arial" panose="020B0604020202020204" pitchFamily="34" charset="0"/>
              <a:cs typeface="Arial" panose="020B0604020202020204" pitchFamily="34" charset="0"/>
            </a:endParaRPr>
          </a:p>
          <a:p>
            <a:pPr marL="0" lvl="0" indent="0">
              <a:spcBef>
                <a:spcPts val="0"/>
              </a:spcBef>
              <a:spcAft>
                <a:spcPts val="600"/>
              </a:spcAft>
              <a:buNone/>
              <a:defRPr/>
            </a:pPr>
            <a:r>
              <a:rPr lang="en-US" sz="1400" b="1" dirty="0">
                <a:solidFill>
                  <a:prstClr val="black"/>
                </a:solidFill>
                <a:latin typeface="Arial" panose="020B0604020202020204" pitchFamily="34" charset="0"/>
                <a:cs typeface="Arial" panose="020B0604020202020204" pitchFamily="34" charset="0"/>
              </a:rPr>
              <a:t>1:20 pm 	</a:t>
            </a:r>
            <a:r>
              <a:rPr lang="en-US" sz="1400" b="1" dirty="0">
                <a:latin typeface="Arial" panose="020B0604020202020204" pitchFamily="34" charset="0"/>
                <a:cs typeface="Arial" panose="020B0604020202020204" pitchFamily="34" charset="0"/>
              </a:rPr>
              <a:t>Dry Run – Part 2: with participants (R&amp;A Management)</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2:40 </a:t>
            </a:r>
            <a:r>
              <a:rPr lang="en-US" sz="1400" dirty="0">
                <a:solidFill>
                  <a:prstClr val="black"/>
                </a:solidFill>
                <a:latin typeface="Arial" panose="020B0604020202020204" pitchFamily="34" charset="0"/>
                <a:cs typeface="Arial" panose="020B0604020202020204" pitchFamily="34" charset="0"/>
              </a:rPr>
              <a:t>pm 	Coffee break</a:t>
            </a:r>
          </a:p>
          <a:p>
            <a:pPr marL="0" lvl="0" indent="0">
              <a:spcBef>
                <a:spcPts val="0"/>
              </a:spcBef>
              <a:spcAft>
                <a:spcPts val="600"/>
              </a:spcAft>
              <a:buNone/>
              <a:defRPr/>
            </a:pPr>
            <a:r>
              <a:rPr lang="en-US" sz="1400" b="1" dirty="0">
                <a:solidFill>
                  <a:prstClr val="black"/>
                </a:solidFill>
                <a:latin typeface="Arial" panose="020B0604020202020204" pitchFamily="34" charset="0"/>
                <a:cs typeface="Arial" panose="020B0604020202020204" pitchFamily="34" charset="0"/>
              </a:rPr>
              <a:t>3:00 pm 	</a:t>
            </a:r>
            <a:r>
              <a:rPr lang="en-US" sz="1400" b="1" dirty="0">
                <a:latin typeface="Arial" panose="020B0604020202020204" pitchFamily="34" charset="0"/>
                <a:cs typeface="Arial" panose="020B0604020202020204" pitchFamily="34" charset="0"/>
              </a:rPr>
              <a:t>Dry Run – Part </a:t>
            </a:r>
            <a:r>
              <a:rPr lang="en-US" sz="1400" b="1" dirty="0" smtClean="0">
                <a:latin typeface="Arial" panose="020B0604020202020204" pitchFamily="34" charset="0"/>
                <a:cs typeface="Arial" panose="020B0604020202020204" pitchFamily="34" charset="0"/>
              </a:rPr>
              <a:t>3: </a:t>
            </a:r>
            <a:r>
              <a:rPr lang="en-US" sz="1400" b="1" dirty="0">
                <a:latin typeface="Arial" panose="020B0604020202020204" pitchFamily="34" charset="0"/>
                <a:cs typeface="Arial" panose="020B0604020202020204" pitchFamily="34" charset="0"/>
              </a:rPr>
              <a:t>with participants (R&amp;A Management)</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4:20 </a:t>
            </a:r>
            <a:r>
              <a:rPr lang="en-US" sz="1400" dirty="0">
                <a:solidFill>
                  <a:prstClr val="black"/>
                </a:solidFill>
                <a:latin typeface="Arial" panose="020B0604020202020204" pitchFamily="34" charset="0"/>
                <a:cs typeface="Arial" panose="020B0604020202020204" pitchFamily="34" charset="0"/>
              </a:rPr>
              <a:t>pm	</a:t>
            </a:r>
            <a:r>
              <a:rPr lang="en-US" sz="1400" dirty="0" smtClean="0">
                <a:solidFill>
                  <a:prstClr val="black"/>
                </a:solidFill>
                <a:latin typeface="Arial" panose="020B0604020202020204" pitchFamily="34" charset="0"/>
                <a:cs typeface="Arial" panose="020B0604020202020204" pitchFamily="34" charset="0"/>
              </a:rPr>
              <a:t>Feedback session with all</a:t>
            </a:r>
            <a:endParaRPr lang="en-US" sz="1400"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 name="TextBox 1"/>
          <p:cNvSpPr txBox="1"/>
          <p:nvPr/>
        </p:nvSpPr>
        <p:spPr>
          <a:xfrm rot="20435442">
            <a:off x="6964814" y="2522651"/>
            <a:ext cx="1979711" cy="1477328"/>
          </a:xfrm>
          <a:prstGeom prst="rect">
            <a:avLst/>
          </a:prstGeom>
          <a:noFill/>
        </p:spPr>
        <p:txBody>
          <a:bodyPr wrap="square" rtlCol="0">
            <a:spAutoFit/>
          </a:bodyPr>
          <a:lstStyle/>
          <a:p>
            <a:pPr lvl="0" algn="ctr">
              <a:defRPr/>
            </a:pPr>
            <a:r>
              <a:rPr lang="de-DE" b="1" u="sng" dirty="0" smtClean="0">
                <a:solidFill>
                  <a:srgbClr val="0070C0"/>
                </a:solidFill>
                <a:latin typeface="Arial" panose="020B0604020202020204" pitchFamily="34" charset="0"/>
                <a:cs typeface="Arial" panose="020B0604020202020204" pitchFamily="34" charset="0"/>
              </a:rPr>
              <a:t>MANDATORY for all </a:t>
            </a:r>
            <a:r>
              <a:rPr lang="de-DE" b="1" u="sng" dirty="0">
                <a:solidFill>
                  <a:srgbClr val="0070C0"/>
                </a:solidFill>
                <a:latin typeface="Arial" panose="020B0604020202020204" pitchFamily="34" charset="0"/>
                <a:cs typeface="Arial" panose="020B0604020202020204" pitchFamily="34" charset="0"/>
              </a:rPr>
              <a:t>Ford </a:t>
            </a:r>
            <a:r>
              <a:rPr lang="en-US" b="1" u="sng" dirty="0">
                <a:solidFill>
                  <a:srgbClr val="0070C0"/>
                </a:solidFill>
                <a:latin typeface="Arial" panose="020B0604020202020204" pitchFamily="34" charset="0"/>
                <a:cs typeface="Arial" panose="020B0604020202020204" pitchFamily="34" charset="0"/>
              </a:rPr>
              <a:t>Presenters </a:t>
            </a:r>
            <a:r>
              <a:rPr lang="en-US" b="1" u="sng" dirty="0" smtClean="0">
                <a:solidFill>
                  <a:srgbClr val="0070C0"/>
                </a:solidFill>
                <a:latin typeface="Arial" panose="020B0604020202020204" pitchFamily="34" charset="0"/>
                <a:cs typeface="Arial" panose="020B0604020202020204" pitchFamily="34" charset="0"/>
              </a:rPr>
              <a:t>and Supplier </a:t>
            </a:r>
            <a:endParaRPr lang="en-US" dirty="0">
              <a:solidFill>
                <a:srgbClr val="0070C0"/>
              </a:solidFill>
              <a:latin typeface="Arial" panose="020B0604020202020204" pitchFamily="34" charset="0"/>
              <a:cs typeface="Arial" panose="020B0604020202020204" pitchFamily="34" charset="0"/>
            </a:endParaRPr>
          </a:p>
          <a:p>
            <a:pPr lvl="0" algn="ctr">
              <a:defRPr/>
            </a:pPr>
            <a:r>
              <a:rPr lang="en-US" b="1" u="sng" dirty="0" smtClean="0">
                <a:solidFill>
                  <a:srgbClr val="0070C0"/>
                </a:solidFill>
                <a:latin typeface="Arial" panose="020B0604020202020204" pitchFamily="34" charset="0"/>
                <a:cs typeface="Arial" panose="020B0604020202020204" pitchFamily="34" charset="0"/>
              </a:rPr>
              <a:t>Representatives</a:t>
            </a:r>
            <a:endParaRPr lang="en-GB" dirty="0">
              <a:solidFill>
                <a:srgbClr val="0070C0"/>
              </a:solidFill>
            </a:endParaRPr>
          </a:p>
        </p:txBody>
      </p:sp>
    </p:spTree>
    <p:extLst>
      <p:ext uri="{BB962C8B-B14F-4D97-AF65-F5344CB8AC3E}">
        <p14:creationId xmlns:p14="http://schemas.microsoft.com/office/powerpoint/2010/main" val="348258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500" y="841375"/>
            <a:ext cx="8001000" cy="1790700"/>
          </a:xfrm>
        </p:spPr>
        <p:txBody>
          <a:bodyPr/>
          <a:lstStyle/>
          <a:p>
            <a:r>
              <a:rPr lang="en-US" dirty="0" smtClean="0"/>
              <a:t>EVENT INFORMATION</a:t>
            </a:r>
            <a:endParaRPr lang="en-US" dirty="0"/>
          </a:p>
        </p:txBody>
      </p:sp>
    </p:spTree>
    <p:extLst>
      <p:ext uri="{BB962C8B-B14F-4D97-AF65-F5344CB8AC3E}">
        <p14:creationId xmlns:p14="http://schemas.microsoft.com/office/powerpoint/2010/main" val="642277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50698" y="595014"/>
            <a:ext cx="444262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REGISTRATION</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&amp; BADGES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11" name="TextBox 10"/>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6" name="Rectangle 5"/>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 Placeholder 1"/>
          <p:cNvSpPr txBox="1">
            <a:spLocks/>
          </p:cNvSpPr>
          <p:nvPr/>
        </p:nvSpPr>
        <p:spPr>
          <a:xfrm>
            <a:off x="323528" y="1046714"/>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ts val="0"/>
              </a:spcBef>
              <a:spcAft>
                <a:spcPts val="600"/>
              </a:spcAft>
              <a:buNone/>
              <a:defRPr/>
            </a:pPr>
            <a:r>
              <a:rPr lang="en-US" sz="1600" b="1" noProof="0" dirty="0" smtClean="0">
                <a:solidFill>
                  <a:prstClr val="black"/>
                </a:solidFill>
                <a:latin typeface="Arial" panose="020B0604020202020204" pitchFamily="34" charset="0"/>
                <a:cs typeface="Arial" panose="020B0604020202020204" pitchFamily="34" charset="0"/>
              </a:rPr>
              <a:t>ALL PRESENTERS AND REPRESENTATIVES MUST SIGN IN WITH IDTE STAFF NEAR PARKING ANYTIME YOU ENTER THE GROUNDS</a:t>
            </a:r>
          </a:p>
          <a:p>
            <a:pPr>
              <a:spcBef>
                <a:spcPts val="0"/>
              </a:spcBef>
              <a:spcAft>
                <a:spcPts val="1200"/>
              </a:spcAft>
              <a:defRPr/>
            </a:pPr>
            <a:r>
              <a:rPr lang="en-US" sz="1600" dirty="0">
                <a:latin typeface="Arial" panose="020B0604020202020204" pitchFamily="34" charset="0"/>
                <a:cs typeface="Arial" panose="020B0604020202020204" pitchFamily="34" charset="0"/>
              </a:rPr>
              <a:t>Dry-run and event days sign-in between 8 AM and 9 AM</a:t>
            </a:r>
          </a:p>
          <a:p>
            <a:pPr>
              <a:spcBef>
                <a:spcPts val="0"/>
              </a:spcBef>
              <a:spcAft>
                <a:spcPts val="1200"/>
              </a:spcAft>
              <a:defRPr/>
            </a:pPr>
            <a:r>
              <a:rPr lang="en-US" sz="1600" dirty="0" smtClean="0">
                <a:latin typeface="Arial" panose="020B0604020202020204" pitchFamily="34" charset="0"/>
                <a:cs typeface="Arial" panose="020B0604020202020204" pitchFamily="34" charset="0"/>
              </a:rPr>
              <a:t>Receive printed badge on first day of attendance</a:t>
            </a:r>
          </a:p>
          <a:p>
            <a:pPr>
              <a:spcBef>
                <a:spcPts val="0"/>
              </a:spcBef>
              <a:spcAft>
                <a:spcPts val="1200"/>
              </a:spcAft>
              <a:defRPr/>
            </a:pPr>
            <a:r>
              <a:rPr lang="en-US" sz="1600" dirty="0" smtClean="0">
                <a:latin typeface="Arial" panose="020B0604020202020204" pitchFamily="34" charset="0"/>
                <a:cs typeface="Arial" panose="020B0604020202020204" pitchFamily="34" charset="0"/>
              </a:rPr>
              <a:t>On subsequent days, present badge upon check-in (missing or lost badges will result in delayed entry to event grounds)</a:t>
            </a:r>
          </a:p>
          <a:p>
            <a:pPr>
              <a:spcBef>
                <a:spcPts val="0"/>
              </a:spcBef>
              <a:spcAft>
                <a:spcPts val="1200"/>
              </a:spcAft>
              <a:defRPr/>
            </a:pPr>
            <a:r>
              <a:rPr lang="en-US" sz="1600" dirty="0" smtClean="0">
                <a:latin typeface="Arial" panose="020B0604020202020204" pitchFamily="34" charset="0"/>
                <a:cs typeface="Arial" panose="020B0604020202020204" pitchFamily="34" charset="0"/>
              </a:rPr>
              <a:t>Supplier </a:t>
            </a:r>
            <a:r>
              <a:rPr lang="en-US" sz="1600" dirty="0">
                <a:latin typeface="Arial" panose="020B0604020202020204" pitchFamily="34" charset="0"/>
                <a:cs typeface="Arial" panose="020B0604020202020204" pitchFamily="34" charset="0"/>
              </a:rPr>
              <a:t>representatives may carry ONE mobile device and ONE laptop but cannot use any camera features. If you need a picture taken, you can ask a Ford member who has an orange camera pass. </a:t>
            </a:r>
            <a:endParaRPr lang="en-US" sz="1600" dirty="0" smtClean="0">
              <a:latin typeface="Arial" panose="020B0604020202020204" pitchFamily="34" charset="0"/>
              <a:cs typeface="Arial" panose="020B0604020202020204" pitchFamily="34" charset="0"/>
            </a:endParaRPr>
          </a:p>
          <a:p>
            <a:pPr>
              <a:spcBef>
                <a:spcPts val="0"/>
              </a:spcBef>
              <a:spcAft>
                <a:spcPts val="1200"/>
              </a:spcAft>
              <a:defRPr/>
            </a:pPr>
            <a:r>
              <a:rPr lang="en-US" sz="1600" dirty="0">
                <a:latin typeface="Arial" panose="020B0604020202020204" pitchFamily="34" charset="0"/>
                <a:cs typeface="Arial" panose="020B0604020202020204" pitchFamily="34" charset="0"/>
              </a:rPr>
              <a:t>You must register your attendance before the event. </a:t>
            </a:r>
            <a:r>
              <a:rPr lang="en-US" sz="1600" b="1" dirty="0">
                <a:latin typeface="Arial" panose="020B0604020202020204" pitchFamily="34" charset="0"/>
                <a:cs typeface="Arial" panose="020B0604020202020204" pitchFamily="34" charset="0"/>
              </a:rPr>
              <a:t>Walk-ins are not allowed. </a:t>
            </a:r>
          </a:p>
        </p:txBody>
      </p:sp>
      <p:pic>
        <p:nvPicPr>
          <p:cNvPr id="8" name="Picture 2" descr="Image result for no camer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1359" y="3147814"/>
            <a:ext cx="527195" cy="527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8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71360" y="1000458"/>
            <a:ext cx="8782140" cy="410780"/>
          </a:xfrm>
        </p:spPr>
        <p:txBody>
          <a:bodyPr/>
          <a:lstStyle/>
          <a:p>
            <a:pPr algn="ctr">
              <a:defRPr/>
            </a:pPr>
            <a:r>
              <a:rPr lang="en-US" sz="2000" dirty="0" smtClean="0">
                <a:hlinkClick r:id="rId3" action="ppaction://hlinkfile"/>
              </a:rPr>
              <a:t>2017 IDTE LPG Video</a:t>
            </a:r>
            <a:endParaRPr lang="en-US" sz="2000" dirty="0" smtClean="0"/>
          </a:p>
        </p:txBody>
      </p:sp>
      <p:sp>
        <p:nvSpPr>
          <p:cNvPr id="2" name="TextBox 1"/>
          <p:cNvSpPr txBox="1"/>
          <p:nvPr/>
        </p:nvSpPr>
        <p:spPr>
          <a:xfrm>
            <a:off x="1115616" y="3772146"/>
            <a:ext cx="6840760" cy="307777"/>
          </a:xfrm>
          <a:prstGeom prst="rect">
            <a:avLst/>
          </a:prstGeom>
          <a:noFill/>
        </p:spPr>
        <p:txBody>
          <a:bodyPr wrap="square" rtlCol="0">
            <a:spAutoFit/>
          </a:bodyPr>
          <a:lstStyle/>
          <a:p>
            <a:pPr algn="ctr">
              <a:spcAft>
                <a:spcPts val="600"/>
              </a:spcAft>
            </a:pPr>
            <a:r>
              <a:rPr lang="en-US" sz="1400" dirty="0" smtClean="0">
                <a:solidFill>
                  <a:schemeClr val="bg1"/>
                </a:solidFill>
                <a:latin typeface="Ford Antenna Regular"/>
                <a:cs typeface="Ford Antenna Regular"/>
              </a:rPr>
              <a:t>Sep 25 – 29, 2017</a:t>
            </a:r>
          </a:p>
        </p:txBody>
      </p:sp>
      <p:sp>
        <p:nvSpPr>
          <p:cNvPr id="8" name="Rectangle 2"/>
          <p:cNvSpPr txBox="1">
            <a:spLocks noChangeArrowheads="1"/>
          </p:cNvSpPr>
          <p:nvPr/>
        </p:nvSpPr>
        <p:spPr>
          <a:xfrm>
            <a:off x="171360" y="267494"/>
            <a:ext cx="9091613" cy="410766"/>
          </a:xfrm>
          <a:prstGeom prst="rect">
            <a:avLst/>
          </a:prstGeom>
        </p:spPr>
        <p:txBody>
          <a:bodyPr/>
          <a:lstStyle>
            <a:lvl1pPr algn="l" defTabSz="457200" rtl="0" eaLnBrk="0" fontAlgn="base" hangingPunct="0">
              <a:spcBef>
                <a:spcPct val="0"/>
              </a:spcBef>
              <a:spcAft>
                <a:spcPct val="0"/>
              </a:spcAft>
              <a:defRPr sz="1800" b="1" i="0" kern="1200" cap="all">
                <a:solidFill>
                  <a:schemeClr val="bg1"/>
                </a:solidFill>
                <a:latin typeface="Arial"/>
                <a:ea typeface="ヒラギノ角ゴ Pro W3" pitchFamily="-108" charset="-128"/>
                <a:cs typeface="Arial"/>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cs typeface="Ford Antenna Medium" pitchFamily="50" charset="0"/>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cs typeface="Ford Antenna Medium" pitchFamily="50" charset="0"/>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cs typeface="Ford Antenna Medium" pitchFamily="50" charset="0"/>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cs typeface="Ford Antenna Medium" pitchFamily="50" charset="0"/>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pPr algn="ctr">
              <a:defRPr/>
            </a:pPr>
            <a:r>
              <a:rPr lang="en-US" sz="2800" dirty="0" smtClean="0">
                <a:solidFill>
                  <a:schemeClr val="tx1"/>
                </a:solidFill>
              </a:rPr>
              <a:t>2017 R&amp;A Innovation Drive &amp; Tech Expo</a:t>
            </a:r>
          </a:p>
        </p:txBody>
      </p:sp>
      <p:sp>
        <p:nvSpPr>
          <p:cNvPr id="10" name="TextBox 9"/>
          <p:cNvSpPr txBox="1"/>
          <p:nvPr/>
        </p:nvSpPr>
        <p:spPr>
          <a:xfrm>
            <a:off x="1115616" y="3651870"/>
            <a:ext cx="6840760" cy="307777"/>
          </a:xfrm>
          <a:prstGeom prst="rect">
            <a:avLst/>
          </a:prstGeom>
          <a:noFill/>
        </p:spPr>
        <p:txBody>
          <a:bodyPr wrap="square" rtlCol="0">
            <a:spAutoFit/>
          </a:bodyPr>
          <a:lstStyle/>
          <a:p>
            <a:pPr algn="ctr">
              <a:spcAft>
                <a:spcPts val="600"/>
              </a:spcAft>
            </a:pPr>
            <a:endParaRPr lang="en-US" sz="1400" dirty="0" smtClean="0">
              <a:solidFill>
                <a:schemeClr val="bg1"/>
              </a:solidFill>
              <a:latin typeface="Ford Antenna Regular"/>
              <a:cs typeface="Ford Antenna Regular"/>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360" y="2136253"/>
            <a:ext cx="2055064" cy="1371600"/>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9196" y="2131226"/>
            <a:ext cx="2070230" cy="1381653"/>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24524" y="2146277"/>
            <a:ext cx="2055040" cy="13716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34383" y="2144216"/>
            <a:ext cx="2061342" cy="1375721"/>
          </a:xfrm>
          <a:prstGeom prst="rect">
            <a:avLst/>
          </a:prstGeom>
        </p:spPr>
      </p:pic>
    </p:spTree>
    <p:extLst>
      <p:ext uri="{BB962C8B-B14F-4D97-AF65-F5344CB8AC3E}">
        <p14:creationId xmlns:p14="http://schemas.microsoft.com/office/powerpoint/2010/main" val="2356689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39752" y="195486"/>
            <a:ext cx="44426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REGISTRATION</a:t>
            </a:r>
            <a:r>
              <a:rPr kumimoji="0" lang="nl-BE" sz="1400" b="1" i="0" u="none" strike="noStrike" kern="1200" cap="none" spc="680" normalizeH="0" noProof="0" dirty="0" smtClean="0">
                <a:ln>
                  <a:noFill/>
                </a:ln>
                <a:solidFill>
                  <a:prstClr val="black"/>
                </a:solidFill>
                <a:effectLst/>
                <a:uLnTx/>
                <a:uFillTx/>
                <a:latin typeface="Ford CE Light" panose="02000503020000020004" pitchFamily="2" charset="0"/>
                <a:ea typeface="+mn-ea"/>
                <a:cs typeface="Ford Antenna Regular"/>
              </a:rPr>
              <a:t> &amp; BADGES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22" name="TextBox 21"/>
          <p:cNvSpPr txBox="1"/>
          <p:nvPr/>
        </p:nvSpPr>
        <p:spPr>
          <a:xfrm>
            <a:off x="176004" y="1419616"/>
            <a:ext cx="3906688"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Badges will be provided on the first day of attendance</a:t>
            </a:r>
          </a:p>
          <a:p>
            <a:pPr marL="285750" indent="-285750">
              <a:buFont typeface="Arial" panose="020B0604020202020204" pitchFamily="34" charset="0"/>
              <a:buChar char="•"/>
            </a:pPr>
            <a:r>
              <a:rPr lang="en-US" dirty="0" smtClean="0"/>
              <a:t>Attendance dates are printed on the badge </a:t>
            </a:r>
          </a:p>
          <a:p>
            <a:pPr marL="285750" indent="-285750">
              <a:buFont typeface="Arial" panose="020B0604020202020204" pitchFamily="34" charset="0"/>
              <a:buChar char="•"/>
            </a:pPr>
            <a:r>
              <a:rPr lang="en-US" dirty="0" smtClean="0"/>
              <a:t>Check-in is required every morning</a:t>
            </a:r>
          </a:p>
          <a:p>
            <a:pPr marL="285750" indent="-285750">
              <a:buFont typeface="Arial" panose="020B0604020202020204" pitchFamily="34" charset="0"/>
              <a:buChar char="•"/>
            </a:pPr>
            <a:r>
              <a:rPr lang="en-US" dirty="0" smtClean="0"/>
              <a:t>Please communicate any change in attendance dates asap with your central planner</a:t>
            </a:r>
          </a:p>
          <a:p>
            <a:pPr marL="285750" indent="-285750">
              <a:buFont typeface="Arial" panose="020B0604020202020204" pitchFamily="34" charset="0"/>
              <a:buChar char="•"/>
            </a:pPr>
            <a:r>
              <a:rPr lang="en-US" dirty="0" smtClean="0"/>
              <a:t>At the closing of the event, please recycle the badges in provided bins</a:t>
            </a:r>
            <a:endParaRPr lang="en-US" dirty="0"/>
          </a:p>
        </p:txBody>
      </p:sp>
      <p:pic>
        <p:nvPicPr>
          <p:cNvPr id="4" name="Picture 3"/>
          <p:cNvPicPr>
            <a:picLocks noChangeAspect="1"/>
          </p:cNvPicPr>
          <p:nvPr/>
        </p:nvPicPr>
        <p:blipFill>
          <a:blip r:embed="rId2"/>
          <a:stretch>
            <a:fillRect/>
          </a:stretch>
        </p:blipFill>
        <p:spPr>
          <a:xfrm>
            <a:off x="7052440" y="2194056"/>
            <a:ext cx="1947841" cy="1432684"/>
          </a:xfrm>
          <a:prstGeom prst="rect">
            <a:avLst/>
          </a:prstGeom>
        </p:spPr>
      </p:pic>
      <p:pic>
        <p:nvPicPr>
          <p:cNvPr id="11" name="Picture 10"/>
          <p:cNvPicPr>
            <a:picLocks noChangeAspect="1"/>
          </p:cNvPicPr>
          <p:nvPr/>
        </p:nvPicPr>
        <p:blipFill>
          <a:blip r:embed="rId3"/>
          <a:stretch>
            <a:fillRect/>
          </a:stretch>
        </p:blipFill>
        <p:spPr>
          <a:xfrm>
            <a:off x="4204646" y="987574"/>
            <a:ext cx="2664296" cy="3544056"/>
          </a:xfrm>
          <a:prstGeom prst="rect">
            <a:avLst/>
          </a:prstGeom>
        </p:spPr>
      </p:pic>
    </p:spTree>
    <p:extLst>
      <p:ext uri="{BB962C8B-B14F-4D97-AF65-F5344CB8AC3E}">
        <p14:creationId xmlns:p14="http://schemas.microsoft.com/office/powerpoint/2010/main" val="28551905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16725" y="987574"/>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2759135" y="595014"/>
            <a:ext cx="362573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EVENT DAY ROUTINE</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40475" y="1059582"/>
            <a:ext cx="8686801" cy="3096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altLang="en-US" sz="1600" dirty="0">
                <a:latin typeface="Arial" panose="020B0604020202020204" pitchFamily="34" charset="0"/>
                <a:cs typeface="Arial" panose="020B0604020202020204" pitchFamily="34" charset="0"/>
              </a:rPr>
              <a:t>All </a:t>
            </a:r>
            <a:r>
              <a:rPr lang="en-US" altLang="en-US" sz="1600" dirty="0" smtClean="0">
                <a:latin typeface="Arial" panose="020B0604020202020204" pitchFamily="34" charset="0"/>
                <a:cs typeface="Arial" panose="020B0604020202020204" pitchFamily="34" charset="0"/>
              </a:rPr>
              <a:t>technology demos </a:t>
            </a:r>
            <a:r>
              <a:rPr lang="en-US" altLang="en-US" sz="1600" dirty="0">
                <a:latin typeface="Arial" panose="020B0604020202020204" pitchFamily="34" charset="0"/>
                <a:cs typeface="Arial" panose="020B0604020202020204" pitchFamily="34" charset="0"/>
              </a:rPr>
              <a:t>will receive a </a:t>
            </a:r>
            <a:r>
              <a:rPr lang="en-US" altLang="en-US" sz="1600" b="1" dirty="0">
                <a:solidFill>
                  <a:srgbClr val="0064EA"/>
                </a:solidFill>
                <a:latin typeface="Arial" panose="020B0604020202020204" pitchFamily="34" charset="0"/>
                <a:cs typeface="Arial" panose="020B0604020202020204" pitchFamily="34" charset="0"/>
              </a:rPr>
              <a:t>personalized agenda for each day</a:t>
            </a:r>
            <a:r>
              <a:rPr lang="en-US" altLang="en-US" sz="1600" dirty="0">
                <a:latin typeface="Arial" panose="020B0604020202020204" pitchFamily="34" charset="0"/>
                <a:cs typeface="Arial" panose="020B0604020202020204" pitchFamily="34" charset="0"/>
              </a:rPr>
              <a:t>:</a:t>
            </a:r>
          </a:p>
          <a:p>
            <a:pPr lvl="1">
              <a:spcAft>
                <a:spcPts val="0"/>
              </a:spcAft>
              <a:buFont typeface="Courier New" panose="02070309020205020404" pitchFamily="49" charset="0"/>
              <a:buChar char="o"/>
            </a:pPr>
            <a:r>
              <a:rPr lang="en-US" altLang="en-US" sz="1300" dirty="0" smtClean="0">
                <a:latin typeface="Arial" panose="020B0604020202020204" pitchFamily="34" charset="0"/>
                <a:cs typeface="Arial" panose="020B0604020202020204" pitchFamily="34" charset="0"/>
              </a:rPr>
              <a:t>Agendas are </a:t>
            </a:r>
            <a:r>
              <a:rPr lang="en-US" altLang="en-US" sz="1300" dirty="0">
                <a:latin typeface="Arial" panose="020B0604020202020204" pitchFamily="34" charset="0"/>
                <a:cs typeface="Arial" panose="020B0604020202020204" pitchFamily="34" charset="0"/>
              </a:rPr>
              <a:t>handed out each morning during the IDTE briefing session </a:t>
            </a:r>
            <a:endParaRPr lang="en-US" altLang="en-US" sz="1300" dirty="0" smtClean="0">
              <a:latin typeface="Arial" panose="020B0604020202020204" pitchFamily="34" charset="0"/>
              <a:cs typeface="Arial" panose="020B0604020202020204" pitchFamily="34" charset="0"/>
            </a:endParaRPr>
          </a:p>
          <a:p>
            <a:pPr lvl="1">
              <a:spcAft>
                <a:spcPts val="0"/>
              </a:spcAft>
              <a:buFont typeface="Courier New" panose="02070309020205020404" pitchFamily="49" charset="0"/>
              <a:buChar char="o"/>
            </a:pPr>
            <a:r>
              <a:rPr lang="en-US" altLang="en-US" sz="1300" dirty="0" smtClean="0">
                <a:latin typeface="Arial" panose="020B0604020202020204" pitchFamily="34" charset="0"/>
                <a:cs typeface="Arial" panose="020B0604020202020204" pitchFamily="34" charset="0"/>
              </a:rPr>
              <a:t>On </a:t>
            </a:r>
            <a:r>
              <a:rPr lang="en-US" altLang="en-US" sz="1300" dirty="0">
                <a:latin typeface="Arial" panose="020B0604020202020204" pitchFamily="34" charset="0"/>
                <a:cs typeface="Arial" panose="020B0604020202020204" pitchFamily="34" charset="0"/>
              </a:rPr>
              <a:t>the agenda </a:t>
            </a:r>
            <a:r>
              <a:rPr lang="en-US" altLang="en-US" sz="1300" dirty="0" smtClean="0">
                <a:latin typeface="Arial" panose="020B0604020202020204" pitchFamily="34" charset="0"/>
                <a:cs typeface="Arial" panose="020B0604020202020204" pitchFamily="34" charset="0"/>
              </a:rPr>
              <a:t>will be </a:t>
            </a:r>
            <a:r>
              <a:rPr lang="en-US" altLang="en-US" sz="1300" dirty="0">
                <a:latin typeface="Arial" panose="020B0604020202020204" pitchFamily="34" charset="0"/>
                <a:cs typeface="Arial" panose="020B0604020202020204" pitchFamily="34" charset="0"/>
              </a:rPr>
              <a:t>the name and the role of the person that is scheduled to </a:t>
            </a:r>
            <a:r>
              <a:rPr lang="en-US" altLang="en-US" sz="1300" dirty="0" smtClean="0">
                <a:latin typeface="Arial" panose="020B0604020202020204" pitchFamily="34" charset="0"/>
                <a:cs typeface="Arial" panose="020B0604020202020204" pitchFamily="34" charset="0"/>
              </a:rPr>
              <a:t>experience technologies (Evaluator)</a:t>
            </a:r>
            <a:endParaRPr lang="en-US" altLang="en-US" sz="1300" dirty="0">
              <a:latin typeface="Arial" panose="020B0604020202020204" pitchFamily="34" charset="0"/>
              <a:cs typeface="Arial" panose="020B0604020202020204" pitchFamily="34" charset="0"/>
            </a:endParaRPr>
          </a:p>
          <a:p>
            <a:pPr lvl="1">
              <a:spcAft>
                <a:spcPts val="0"/>
              </a:spcAft>
              <a:buFont typeface="Courier New" panose="02070309020205020404" pitchFamily="49" charset="0"/>
              <a:buChar char="o"/>
            </a:pPr>
            <a:r>
              <a:rPr lang="en-US" altLang="en-US" sz="1300" dirty="0" smtClean="0">
                <a:latin typeface="Arial" panose="020B0604020202020204" pitchFamily="34" charset="0"/>
                <a:cs typeface="Arial" panose="020B0604020202020204" pitchFamily="34" charset="0"/>
              </a:rPr>
              <a:t>If an evaluator is missing </a:t>
            </a:r>
            <a:r>
              <a:rPr lang="en-US" altLang="en-US" sz="1300" dirty="0">
                <a:latin typeface="Arial" panose="020B0604020202020204" pitchFamily="34" charset="0"/>
                <a:cs typeface="Arial" panose="020B0604020202020204" pitchFamily="34" charset="0"/>
              </a:rPr>
              <a:t>for </a:t>
            </a:r>
            <a:r>
              <a:rPr lang="en-US" altLang="en-US" sz="1300" dirty="0" smtClean="0">
                <a:latin typeface="Arial" panose="020B0604020202020204" pitchFamily="34" charset="0"/>
                <a:cs typeface="Arial" panose="020B0604020202020204" pitchFamily="34" charset="0"/>
              </a:rPr>
              <a:t>an allotted </a:t>
            </a:r>
            <a:r>
              <a:rPr lang="en-US" altLang="en-US" sz="1300" dirty="0">
                <a:latin typeface="Arial" panose="020B0604020202020204" pitchFamily="34" charset="0"/>
                <a:cs typeface="Arial" panose="020B0604020202020204" pitchFamily="34" charset="0"/>
              </a:rPr>
              <a:t>time slot, check </a:t>
            </a:r>
            <a:r>
              <a:rPr lang="en-US" altLang="en-US" sz="1300" dirty="0" smtClean="0">
                <a:latin typeface="Arial" panose="020B0604020202020204" pitchFamily="34" charset="0"/>
                <a:cs typeface="Arial" panose="020B0604020202020204" pitchFamily="34" charset="0"/>
              </a:rPr>
              <a:t>the no-show list posted at various locations throughout the site</a:t>
            </a:r>
          </a:p>
          <a:p>
            <a:pPr lvl="1">
              <a:spcAft>
                <a:spcPts val="0"/>
              </a:spcAft>
              <a:buFont typeface="Courier New" panose="02070309020205020404" pitchFamily="49" charset="0"/>
              <a:buChar char="o"/>
            </a:pPr>
            <a:r>
              <a:rPr lang="en-US" altLang="en-US" sz="1300" dirty="0" smtClean="0">
                <a:latin typeface="Arial" panose="020B0604020202020204" pitchFamily="34" charset="0"/>
                <a:cs typeface="Arial" panose="020B0604020202020204" pitchFamily="34" charset="0"/>
              </a:rPr>
              <a:t>Each concept </a:t>
            </a:r>
            <a:r>
              <a:rPr lang="en-US" altLang="en-US" sz="1300" dirty="0">
                <a:latin typeface="Arial" panose="020B0604020202020204" pitchFamily="34" charset="0"/>
                <a:cs typeface="Arial" panose="020B0604020202020204" pitchFamily="34" charset="0"/>
              </a:rPr>
              <a:t>has a </a:t>
            </a:r>
            <a:r>
              <a:rPr lang="en-US" altLang="en-US" sz="1300" b="1" dirty="0">
                <a:latin typeface="Arial" panose="020B0604020202020204" pitchFamily="34" charset="0"/>
                <a:cs typeface="Arial" panose="020B0604020202020204" pitchFamily="34" charset="0"/>
              </a:rPr>
              <a:t>one pager</a:t>
            </a:r>
            <a:r>
              <a:rPr lang="en-US" altLang="en-US" sz="1300" dirty="0">
                <a:latin typeface="Arial" panose="020B0604020202020204" pitchFamily="34" charset="0"/>
                <a:cs typeface="Arial" panose="020B0604020202020204" pitchFamily="34" charset="0"/>
              </a:rPr>
              <a:t> with the technology / feature description </a:t>
            </a:r>
            <a:r>
              <a:rPr lang="en-US" altLang="en-US" sz="1300" dirty="0" smtClean="0">
                <a:latin typeface="Arial" panose="020B0604020202020204" pitchFamily="34" charset="0"/>
                <a:cs typeface="Arial" panose="020B0604020202020204" pitchFamily="34" charset="0"/>
              </a:rPr>
              <a:t>available on the evaluator tablet</a:t>
            </a:r>
            <a:endParaRPr lang="en-US" altLang="en-US" sz="1300" dirty="0">
              <a:latin typeface="Arial" panose="020B0604020202020204" pitchFamily="34" charset="0"/>
              <a:cs typeface="Arial" panose="020B0604020202020204" pitchFamily="34" charset="0"/>
            </a:endParaRPr>
          </a:p>
          <a:p>
            <a:pPr>
              <a:lnSpc>
                <a:spcPct val="120000"/>
              </a:lnSpc>
              <a:spcAft>
                <a:spcPts val="0"/>
              </a:spcAft>
            </a:pPr>
            <a:r>
              <a:rPr lang="en-GB" altLang="en-US" sz="1600" dirty="0" smtClean="0">
                <a:latin typeface="Arial" panose="020B0604020202020204" pitchFamily="34" charset="0"/>
                <a:cs typeface="Arial" panose="020B0604020202020204" pitchFamily="34" charset="0"/>
              </a:rPr>
              <a:t>For </a:t>
            </a:r>
            <a:r>
              <a:rPr lang="en-GB" altLang="en-US" sz="1600" dirty="0">
                <a:latin typeface="Arial" panose="020B0604020202020204" pitchFamily="34" charset="0"/>
                <a:cs typeface="Arial" panose="020B0604020202020204" pitchFamily="34" charset="0"/>
              </a:rPr>
              <a:t>Supplier driveable </a:t>
            </a:r>
            <a:r>
              <a:rPr lang="en-GB" altLang="en-US" sz="1600" dirty="0" smtClean="0">
                <a:latin typeface="Arial" panose="020B0604020202020204" pitchFamily="34" charset="0"/>
                <a:cs typeface="Arial" panose="020B0604020202020204" pitchFamily="34" charset="0"/>
              </a:rPr>
              <a:t>and </a:t>
            </a:r>
            <a:r>
              <a:rPr lang="en-GB" altLang="en-US" sz="1600" dirty="0">
                <a:latin typeface="Arial" panose="020B0604020202020204" pitchFamily="34" charset="0"/>
                <a:cs typeface="Arial" panose="020B0604020202020204" pitchFamily="34" charset="0"/>
              </a:rPr>
              <a:t>statics there will be an </a:t>
            </a:r>
            <a:r>
              <a:rPr lang="en-GB" altLang="en-US" sz="1600" b="1" dirty="0">
                <a:latin typeface="Arial" panose="020B0604020202020204" pitchFamily="34" charset="0"/>
                <a:cs typeface="Arial" panose="020B0604020202020204" pitchFamily="34" charset="0"/>
              </a:rPr>
              <a:t>assigned Ford </a:t>
            </a:r>
            <a:r>
              <a:rPr lang="en-GB" altLang="en-US" sz="1600" b="1" dirty="0" smtClean="0">
                <a:latin typeface="Arial" panose="020B0604020202020204" pitchFamily="34" charset="0"/>
                <a:cs typeface="Arial" panose="020B0604020202020204" pitchFamily="34" charset="0"/>
              </a:rPr>
              <a:t>Presenter </a:t>
            </a:r>
            <a:r>
              <a:rPr lang="en-GB" altLang="en-US" sz="1600" b="1" dirty="0">
                <a:latin typeface="Arial" panose="020B0604020202020204" pitchFamily="34" charset="0"/>
                <a:cs typeface="Arial" panose="020B0604020202020204" pitchFamily="34" charset="0"/>
              </a:rPr>
              <a:t>at all </a:t>
            </a:r>
            <a:r>
              <a:rPr lang="en-GB" altLang="en-US" sz="1600" b="1" dirty="0" smtClean="0">
                <a:latin typeface="Arial" panose="020B0604020202020204" pitchFamily="34" charset="0"/>
                <a:cs typeface="Arial" panose="020B0604020202020204" pitchFamily="34" charset="0"/>
              </a:rPr>
              <a:t>times</a:t>
            </a:r>
            <a:endParaRPr lang="en-GB" altLang="en-US" sz="1600" dirty="0">
              <a:latin typeface="Arial" panose="020B0604020202020204" pitchFamily="34" charset="0"/>
              <a:cs typeface="Arial" panose="020B0604020202020204" pitchFamily="34" charset="0"/>
            </a:endParaRPr>
          </a:p>
          <a:p>
            <a:pPr>
              <a:lnSpc>
                <a:spcPct val="120000"/>
              </a:lnSpc>
              <a:spcAft>
                <a:spcPts val="0"/>
              </a:spcAft>
            </a:pPr>
            <a:r>
              <a:rPr lang="en-US" altLang="en-US" sz="1600" dirty="0">
                <a:latin typeface="Arial" panose="020B0604020202020204" pitchFamily="34" charset="0"/>
                <a:cs typeface="Arial" panose="020B0604020202020204" pitchFamily="34" charset="0"/>
              </a:rPr>
              <a:t>An</a:t>
            </a:r>
            <a:r>
              <a:rPr lang="en-US" altLang="en-US" sz="1600" b="1" dirty="0">
                <a:latin typeface="Arial" panose="020B0604020202020204" pitchFamily="34" charset="0"/>
                <a:cs typeface="Arial" panose="020B0604020202020204" pitchFamily="34" charset="0"/>
              </a:rPr>
              <a:t> electronic questionnaire</a:t>
            </a:r>
            <a:r>
              <a:rPr lang="en-US" altLang="en-US" sz="1600" dirty="0">
                <a:latin typeface="Arial" panose="020B0604020202020204" pitchFamily="34" charset="0"/>
                <a:cs typeface="Arial" panose="020B0604020202020204" pitchFamily="34" charset="0"/>
              </a:rPr>
              <a:t> will be used to collect relevant opinions on the demonstrated technologies / features</a:t>
            </a:r>
          </a:p>
          <a:p>
            <a:pPr lvl="1">
              <a:lnSpc>
                <a:spcPct val="120000"/>
              </a:lnSpc>
              <a:spcAft>
                <a:spcPts val="0"/>
              </a:spcAft>
              <a:buFont typeface="Courier New" panose="02070309020205020404" pitchFamily="49" charset="0"/>
              <a:buChar char="o"/>
            </a:pPr>
            <a:r>
              <a:rPr lang="en-US" altLang="en-US" sz="1400" dirty="0">
                <a:latin typeface="Arial" panose="020B0604020202020204" pitchFamily="34" charset="0"/>
                <a:cs typeface="Arial" panose="020B0604020202020204" pitchFamily="34" charset="0"/>
              </a:rPr>
              <a:t>Remind </a:t>
            </a:r>
            <a:r>
              <a:rPr lang="en-US" altLang="en-US" sz="1400" dirty="0" smtClean="0">
                <a:latin typeface="Arial" panose="020B0604020202020204" pitchFamily="34" charset="0"/>
                <a:cs typeface="Arial" panose="020B0604020202020204" pitchFamily="34" charset="0"/>
              </a:rPr>
              <a:t>evaluators </a:t>
            </a:r>
            <a:r>
              <a:rPr lang="en-US" altLang="en-US" sz="1400" dirty="0">
                <a:latin typeface="Arial" panose="020B0604020202020204" pitchFamily="34" charset="0"/>
                <a:cs typeface="Arial" panose="020B0604020202020204" pitchFamily="34" charset="0"/>
              </a:rPr>
              <a:t>to complete the questionnaire </a:t>
            </a:r>
            <a:r>
              <a:rPr lang="en-US" altLang="en-US" sz="1400" dirty="0" smtClean="0">
                <a:latin typeface="Arial" panose="020B0604020202020204" pitchFamily="34" charset="0"/>
                <a:cs typeface="Arial" panose="020B0604020202020204" pitchFamily="34" charset="0"/>
              </a:rPr>
              <a:t>on tablet at </a:t>
            </a:r>
            <a:r>
              <a:rPr lang="en-US" altLang="en-US" sz="1400" dirty="0">
                <a:latin typeface="Arial" panose="020B0604020202020204" pitchFamily="34" charset="0"/>
                <a:cs typeface="Arial" panose="020B0604020202020204" pitchFamily="34" charset="0"/>
              </a:rPr>
              <a:t>the end of </a:t>
            </a:r>
            <a:r>
              <a:rPr lang="en-US" altLang="en-US" sz="1400" dirty="0" smtClean="0">
                <a:latin typeface="Arial" panose="020B0604020202020204" pitchFamily="34" charset="0"/>
                <a:cs typeface="Arial" panose="020B0604020202020204" pitchFamily="34" charset="0"/>
              </a:rPr>
              <a:t>each demo</a:t>
            </a:r>
            <a:endParaRPr lang="en-US"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4087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1616103" y="595014"/>
            <a:ext cx="591181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SUPPORTER DAILY EVENT AGENDA</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8" y="1011199"/>
            <a:ext cx="7427170" cy="32887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600"/>
              </a:spcAft>
              <a:buNone/>
              <a:tabLst>
                <a:tab pos="900113" algn="l"/>
              </a:tabLst>
              <a:defRPr/>
            </a:pPr>
            <a:r>
              <a:rPr lang="en-US" sz="1400" b="1" dirty="0">
                <a:latin typeface="Arial" panose="020B0604020202020204" pitchFamily="34" charset="0"/>
                <a:cs typeface="Arial" panose="020B0604020202020204" pitchFamily="34" charset="0"/>
              </a:rPr>
              <a:t>8:00 - 8:45 am Check-in / Registration begins for Supporters (coffee available)</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		Vehicle </a:t>
            </a:r>
            <a:r>
              <a:rPr lang="en-US" sz="1400" dirty="0">
                <a:solidFill>
                  <a:prstClr val="black"/>
                </a:solidFill>
                <a:latin typeface="Arial" panose="020B0604020202020204" pitchFamily="34" charset="0"/>
                <a:cs typeface="Arial" panose="020B0604020202020204" pitchFamily="34" charset="0"/>
              </a:rPr>
              <a:t>Safety Checks &amp; Function Checks</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		Demo </a:t>
            </a:r>
            <a:r>
              <a:rPr lang="en-US" sz="1400" dirty="0">
                <a:solidFill>
                  <a:prstClr val="black"/>
                </a:solidFill>
                <a:latin typeface="Arial" panose="020B0604020202020204" pitchFamily="34" charset="0"/>
                <a:cs typeface="Arial" panose="020B0604020202020204" pitchFamily="34" charset="0"/>
              </a:rPr>
              <a:t>build-up / testing / </a:t>
            </a:r>
            <a:r>
              <a:rPr lang="en-US" sz="1400" dirty="0" smtClean="0">
                <a:solidFill>
                  <a:prstClr val="black"/>
                </a:solidFill>
                <a:latin typeface="Arial" panose="020B0604020202020204" pitchFamily="34" charset="0"/>
                <a:cs typeface="Arial" panose="020B0604020202020204" pitchFamily="34" charset="0"/>
              </a:rPr>
              <a:t>fueling</a:t>
            </a:r>
            <a:endParaRPr lang="en-US" sz="1400" dirty="0">
              <a:solidFill>
                <a:prstClr val="black"/>
              </a:solidFill>
              <a:latin typeface="Arial" panose="020B0604020202020204" pitchFamily="34" charset="0"/>
              <a:cs typeface="Arial" panose="020B0604020202020204" pitchFamily="34" charset="0"/>
            </a:endParaRP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9:00 </a:t>
            </a:r>
            <a:r>
              <a:rPr lang="en-US" sz="1400" dirty="0">
                <a:solidFill>
                  <a:prstClr val="black"/>
                </a:solidFill>
                <a:latin typeface="Arial" panose="020B0604020202020204" pitchFamily="34" charset="0"/>
                <a:cs typeface="Arial" panose="020B0604020202020204" pitchFamily="34" charset="0"/>
              </a:rPr>
              <a:t>am </a:t>
            </a:r>
            <a:r>
              <a:rPr lang="en-US" sz="1400" dirty="0" smtClean="0">
                <a:solidFill>
                  <a:prstClr val="black"/>
                </a:solidFill>
                <a:latin typeface="Arial" panose="020B0604020202020204" pitchFamily="34" charset="0"/>
                <a:cs typeface="Arial" panose="020B0604020202020204" pitchFamily="34" charset="0"/>
              </a:rPr>
              <a:t>	Daily Briefing for Supporters (Event &amp; Safety)</a:t>
            </a:r>
          </a:p>
          <a:p>
            <a:pPr marL="0" lvl="0" indent="0">
              <a:spcBef>
                <a:spcPts val="0"/>
              </a:spcBef>
              <a:spcAft>
                <a:spcPts val="600"/>
              </a:spcAft>
              <a:buNone/>
              <a:defRPr/>
            </a:pPr>
            <a:r>
              <a:rPr lang="en-US" sz="1400" b="1" dirty="0" smtClean="0">
                <a:solidFill>
                  <a:prstClr val="black"/>
                </a:solidFill>
                <a:latin typeface="Arial" panose="020B0604020202020204" pitchFamily="34" charset="0"/>
                <a:cs typeface="Arial" panose="020B0604020202020204" pitchFamily="34" charset="0"/>
              </a:rPr>
              <a:t>9:40 </a:t>
            </a:r>
            <a:r>
              <a:rPr lang="en-US" sz="1400" b="1" dirty="0">
                <a:solidFill>
                  <a:prstClr val="black"/>
                </a:solidFill>
                <a:latin typeface="Arial" panose="020B0604020202020204" pitchFamily="34" charset="0"/>
                <a:cs typeface="Arial" panose="020B0604020202020204" pitchFamily="34" charset="0"/>
              </a:rPr>
              <a:t>am </a:t>
            </a:r>
            <a:r>
              <a:rPr lang="en-US" sz="1400" b="1" dirty="0" smtClean="0">
                <a:solidFill>
                  <a:prstClr val="black"/>
                </a:solidFill>
                <a:latin typeface="Arial" panose="020B0604020202020204" pitchFamily="34" charset="0"/>
                <a:cs typeface="Arial" panose="020B0604020202020204" pitchFamily="34" charset="0"/>
              </a:rPr>
              <a:t>	Evaluation Session </a:t>
            </a:r>
            <a:r>
              <a:rPr lang="en-US" sz="1400" b="1" dirty="0">
                <a:solidFill>
                  <a:prstClr val="black"/>
                </a:solidFill>
                <a:latin typeface="Arial" panose="020B0604020202020204" pitchFamily="34" charset="0"/>
                <a:cs typeface="Arial" panose="020B0604020202020204" pitchFamily="34" charset="0"/>
              </a:rPr>
              <a:t>Block </a:t>
            </a:r>
            <a:r>
              <a:rPr lang="en-US" sz="1400" b="1" dirty="0" smtClean="0">
                <a:solidFill>
                  <a:prstClr val="black"/>
                </a:solidFill>
                <a:latin typeface="Arial" panose="020B0604020202020204" pitchFamily="34" charset="0"/>
                <a:cs typeface="Arial" panose="020B0604020202020204" pitchFamily="34" charset="0"/>
              </a:rPr>
              <a:t>I</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11:00 </a:t>
            </a:r>
            <a:r>
              <a:rPr lang="en-US" sz="1400" dirty="0">
                <a:solidFill>
                  <a:prstClr val="black"/>
                </a:solidFill>
                <a:latin typeface="Arial" panose="020B0604020202020204" pitchFamily="34" charset="0"/>
                <a:cs typeface="Arial" panose="020B0604020202020204" pitchFamily="34" charset="0"/>
              </a:rPr>
              <a:t>am </a:t>
            </a:r>
            <a:r>
              <a:rPr lang="en-US" sz="1400" dirty="0" smtClean="0">
                <a:solidFill>
                  <a:prstClr val="black"/>
                </a:solidFill>
                <a:latin typeface="Arial" panose="020B0604020202020204" pitchFamily="34" charset="0"/>
                <a:cs typeface="Arial" panose="020B0604020202020204" pitchFamily="34" charset="0"/>
              </a:rPr>
              <a:t>	Coffee </a:t>
            </a:r>
            <a:r>
              <a:rPr lang="en-US" sz="1400" dirty="0">
                <a:solidFill>
                  <a:prstClr val="black"/>
                </a:solidFill>
                <a:latin typeface="Arial" panose="020B0604020202020204" pitchFamily="34" charset="0"/>
                <a:cs typeface="Arial" panose="020B0604020202020204" pitchFamily="34" charset="0"/>
              </a:rPr>
              <a:t>break</a:t>
            </a:r>
          </a:p>
          <a:p>
            <a:pPr marL="0" lvl="0" indent="0">
              <a:spcBef>
                <a:spcPts val="0"/>
              </a:spcBef>
              <a:spcAft>
                <a:spcPts val="600"/>
              </a:spcAft>
              <a:buNone/>
              <a:defRPr/>
            </a:pPr>
            <a:r>
              <a:rPr lang="en-US" sz="1400" b="1" dirty="0" smtClean="0">
                <a:solidFill>
                  <a:prstClr val="black"/>
                </a:solidFill>
                <a:latin typeface="Arial" panose="020B0604020202020204" pitchFamily="34" charset="0"/>
                <a:cs typeface="Arial" panose="020B0604020202020204" pitchFamily="34" charset="0"/>
              </a:rPr>
              <a:t>11:20 </a:t>
            </a:r>
            <a:r>
              <a:rPr lang="en-US" sz="1400" b="1" dirty="0">
                <a:solidFill>
                  <a:prstClr val="black"/>
                </a:solidFill>
                <a:latin typeface="Arial" panose="020B0604020202020204" pitchFamily="34" charset="0"/>
                <a:cs typeface="Arial" panose="020B0604020202020204" pitchFamily="34" charset="0"/>
              </a:rPr>
              <a:t>am </a:t>
            </a:r>
            <a:r>
              <a:rPr lang="en-US" sz="1400" b="1" dirty="0" smtClean="0">
                <a:solidFill>
                  <a:prstClr val="black"/>
                </a:solidFill>
                <a:latin typeface="Arial" panose="020B0604020202020204" pitchFamily="34" charset="0"/>
                <a:cs typeface="Arial" panose="020B0604020202020204" pitchFamily="34" charset="0"/>
              </a:rPr>
              <a:t>	Evaluation </a:t>
            </a:r>
            <a:r>
              <a:rPr lang="en-US" sz="1400" b="1" dirty="0">
                <a:solidFill>
                  <a:prstClr val="black"/>
                </a:solidFill>
                <a:latin typeface="Arial" panose="020B0604020202020204" pitchFamily="34" charset="0"/>
                <a:cs typeface="Arial" panose="020B0604020202020204" pitchFamily="34" charset="0"/>
              </a:rPr>
              <a:t>Session Block II</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12:40 </a:t>
            </a:r>
            <a:r>
              <a:rPr lang="en-US" sz="1400" dirty="0">
                <a:solidFill>
                  <a:prstClr val="black"/>
                </a:solidFill>
                <a:latin typeface="Arial" panose="020B0604020202020204" pitchFamily="34" charset="0"/>
                <a:cs typeface="Arial" panose="020B0604020202020204" pitchFamily="34" charset="0"/>
              </a:rPr>
              <a:t>am </a:t>
            </a:r>
            <a:r>
              <a:rPr lang="en-US" sz="1400" dirty="0" smtClean="0">
                <a:solidFill>
                  <a:prstClr val="black"/>
                </a:solidFill>
                <a:latin typeface="Arial" panose="020B0604020202020204" pitchFamily="34" charset="0"/>
                <a:cs typeface="Arial" panose="020B0604020202020204" pitchFamily="34" charset="0"/>
              </a:rPr>
              <a:t>	Lunch</a:t>
            </a:r>
          </a:p>
          <a:p>
            <a:pPr marL="0" lvl="0" indent="0">
              <a:spcBef>
                <a:spcPts val="0"/>
              </a:spcBef>
              <a:spcAft>
                <a:spcPts val="600"/>
              </a:spcAft>
              <a:buNone/>
              <a:defRPr/>
            </a:pPr>
            <a:r>
              <a:rPr lang="en-US" sz="1400" b="1" dirty="0" smtClean="0">
                <a:solidFill>
                  <a:prstClr val="black"/>
                </a:solidFill>
                <a:latin typeface="Arial" panose="020B0604020202020204" pitchFamily="34" charset="0"/>
                <a:cs typeface="Arial" panose="020B0604020202020204" pitchFamily="34" charset="0"/>
              </a:rPr>
              <a:t>1:20 </a:t>
            </a:r>
            <a:r>
              <a:rPr lang="en-US" sz="1400" b="1" dirty="0">
                <a:solidFill>
                  <a:prstClr val="black"/>
                </a:solidFill>
                <a:latin typeface="Arial" panose="020B0604020202020204" pitchFamily="34" charset="0"/>
                <a:cs typeface="Arial" panose="020B0604020202020204" pitchFamily="34" charset="0"/>
              </a:rPr>
              <a:t>pm </a:t>
            </a:r>
            <a:r>
              <a:rPr lang="en-US" sz="1400" b="1" dirty="0" smtClean="0">
                <a:solidFill>
                  <a:prstClr val="black"/>
                </a:solidFill>
                <a:latin typeface="Arial" panose="020B0604020202020204" pitchFamily="34" charset="0"/>
                <a:cs typeface="Arial" panose="020B0604020202020204" pitchFamily="34" charset="0"/>
              </a:rPr>
              <a:t>	Evaluation </a:t>
            </a:r>
            <a:r>
              <a:rPr lang="en-US" sz="1400" b="1" dirty="0">
                <a:solidFill>
                  <a:prstClr val="black"/>
                </a:solidFill>
                <a:latin typeface="Arial" panose="020B0604020202020204" pitchFamily="34" charset="0"/>
                <a:cs typeface="Arial" panose="020B0604020202020204" pitchFamily="34" charset="0"/>
              </a:rPr>
              <a:t>Session Block III</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2:40 </a:t>
            </a:r>
            <a:r>
              <a:rPr lang="en-US" sz="1400" dirty="0">
                <a:solidFill>
                  <a:prstClr val="black"/>
                </a:solidFill>
                <a:latin typeface="Arial" panose="020B0604020202020204" pitchFamily="34" charset="0"/>
                <a:cs typeface="Arial" panose="020B0604020202020204" pitchFamily="34" charset="0"/>
              </a:rPr>
              <a:t>pm </a:t>
            </a:r>
            <a:r>
              <a:rPr lang="en-US" sz="1400" dirty="0" smtClean="0">
                <a:solidFill>
                  <a:prstClr val="black"/>
                </a:solidFill>
                <a:latin typeface="Arial" panose="020B0604020202020204" pitchFamily="34" charset="0"/>
                <a:cs typeface="Arial" panose="020B0604020202020204" pitchFamily="34" charset="0"/>
              </a:rPr>
              <a:t>	Coffee </a:t>
            </a:r>
            <a:r>
              <a:rPr lang="en-US" sz="1400" dirty="0">
                <a:solidFill>
                  <a:prstClr val="black"/>
                </a:solidFill>
                <a:latin typeface="Arial" panose="020B0604020202020204" pitchFamily="34" charset="0"/>
                <a:cs typeface="Arial" panose="020B0604020202020204" pitchFamily="34" charset="0"/>
              </a:rPr>
              <a:t>break</a:t>
            </a:r>
          </a:p>
          <a:p>
            <a:pPr marL="0" lvl="0" indent="0">
              <a:spcBef>
                <a:spcPts val="0"/>
              </a:spcBef>
              <a:spcAft>
                <a:spcPts val="600"/>
              </a:spcAft>
              <a:buNone/>
              <a:defRPr/>
            </a:pPr>
            <a:r>
              <a:rPr lang="en-US" sz="1400" b="1" dirty="0" smtClean="0">
                <a:solidFill>
                  <a:prstClr val="black"/>
                </a:solidFill>
                <a:latin typeface="Arial" panose="020B0604020202020204" pitchFamily="34" charset="0"/>
                <a:cs typeface="Arial" panose="020B0604020202020204" pitchFamily="34" charset="0"/>
              </a:rPr>
              <a:t>3:00 </a:t>
            </a:r>
            <a:r>
              <a:rPr lang="en-US" sz="1400" b="1" dirty="0">
                <a:solidFill>
                  <a:prstClr val="black"/>
                </a:solidFill>
                <a:latin typeface="Arial" panose="020B0604020202020204" pitchFamily="34" charset="0"/>
                <a:cs typeface="Arial" panose="020B0604020202020204" pitchFamily="34" charset="0"/>
              </a:rPr>
              <a:t>pm </a:t>
            </a:r>
            <a:r>
              <a:rPr lang="en-US" sz="1400" b="1" dirty="0" smtClean="0">
                <a:solidFill>
                  <a:prstClr val="black"/>
                </a:solidFill>
                <a:latin typeface="Arial" panose="020B0604020202020204" pitchFamily="34" charset="0"/>
                <a:cs typeface="Arial" panose="020B0604020202020204" pitchFamily="34" charset="0"/>
              </a:rPr>
              <a:t>	Evaluation </a:t>
            </a:r>
            <a:r>
              <a:rPr lang="en-US" sz="1400" b="1" dirty="0">
                <a:solidFill>
                  <a:prstClr val="black"/>
                </a:solidFill>
                <a:latin typeface="Arial" panose="020B0604020202020204" pitchFamily="34" charset="0"/>
                <a:cs typeface="Arial" panose="020B0604020202020204" pitchFamily="34" charset="0"/>
              </a:rPr>
              <a:t>Session Block IV</a:t>
            </a:r>
          </a:p>
          <a:p>
            <a:pPr marL="0" lvl="0" indent="0">
              <a:spcBef>
                <a:spcPts val="0"/>
              </a:spcBef>
              <a:spcAft>
                <a:spcPts val="600"/>
              </a:spcAft>
              <a:buNone/>
              <a:defRPr/>
            </a:pPr>
            <a:r>
              <a:rPr lang="en-US" sz="1400" dirty="0" smtClean="0">
                <a:solidFill>
                  <a:prstClr val="black"/>
                </a:solidFill>
                <a:latin typeface="Arial" panose="020B0604020202020204" pitchFamily="34" charset="0"/>
                <a:cs typeface="Arial" panose="020B0604020202020204" pitchFamily="34" charset="0"/>
              </a:rPr>
              <a:t>4:20 pm	End of event day</a:t>
            </a:r>
            <a:endParaRPr lang="en-US" sz="1400" dirty="0">
              <a:solidFill>
                <a:prstClr val="black"/>
              </a:solidFill>
              <a:latin typeface="Arial" panose="020B0604020202020204" pitchFamily="34" charset="0"/>
              <a:cs typeface="Arial" panose="020B0604020202020204" pitchFamily="34" charset="0"/>
            </a:endParaRPr>
          </a:p>
        </p:txBody>
      </p:sp>
      <p:sp>
        <p:nvSpPr>
          <p:cNvPr id="11" name="TextBox 10"/>
          <p:cNvSpPr txBox="1"/>
          <p:nvPr/>
        </p:nvSpPr>
        <p:spPr>
          <a:xfrm>
            <a:off x="863587" y="4299942"/>
            <a:ext cx="7416824" cy="338554"/>
          </a:xfrm>
          <a:prstGeom prst="rect">
            <a:avLst/>
          </a:prstGeom>
          <a:noFill/>
        </p:spPr>
        <p:txBody>
          <a:bodyPr wrap="square" rtlCol="0">
            <a:spAutoFit/>
          </a:bodyPr>
          <a:lstStyle/>
          <a:p>
            <a:pPr algn="ctr"/>
            <a:r>
              <a:rPr lang="en-US" sz="1600" b="1" dirty="0" smtClean="0"/>
              <a:t>No handouts are allowed during the event (gifts, trinkets, etc.)</a:t>
            </a:r>
            <a:endParaRPr lang="en-US" sz="1600" b="1" dirty="0"/>
          </a:p>
        </p:txBody>
      </p:sp>
    </p:spTree>
    <p:extLst>
      <p:ext uri="{BB962C8B-B14F-4D97-AF65-F5344CB8AC3E}">
        <p14:creationId xmlns:p14="http://schemas.microsoft.com/office/powerpoint/2010/main" val="2249532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71500" y="1347614"/>
            <a:ext cx="8001000" cy="1790700"/>
          </a:xfrm>
        </p:spPr>
        <p:txBody>
          <a:bodyPr/>
          <a:lstStyle/>
          <a:p>
            <a:r>
              <a:rPr lang="en-US" dirty="0" smtClean="0"/>
              <a:t>GENERAL SUPPORTER INFORMATION</a:t>
            </a:r>
            <a:endParaRPr lang="en-US" dirty="0"/>
          </a:p>
        </p:txBody>
      </p:sp>
    </p:spTree>
    <p:extLst>
      <p:ext uri="{BB962C8B-B14F-4D97-AF65-F5344CB8AC3E}">
        <p14:creationId xmlns:p14="http://schemas.microsoft.com/office/powerpoint/2010/main" val="1464437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 y="902791"/>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2205183" y="595014"/>
            <a:ext cx="4733668"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GENERAL SUPPORTER INFO</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9" y="1056679"/>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600"/>
              </a:spcAft>
              <a:buNone/>
              <a:defRPr/>
            </a:pPr>
            <a:r>
              <a:rPr lang="en-US" sz="1600" b="1" dirty="0" smtClean="0">
                <a:latin typeface="Arial" panose="020B0604020202020204" pitchFamily="34" charset="0"/>
                <a:cs typeface="Arial" panose="020B0604020202020204" pitchFamily="34" charset="0"/>
              </a:rPr>
              <a:t>Dress Code:</a:t>
            </a:r>
            <a:endParaRPr lang="en-US" sz="1600" b="1" dirty="0">
              <a:latin typeface="Arial" panose="020B0604020202020204" pitchFamily="34" charset="0"/>
              <a:cs typeface="Arial" panose="020B0604020202020204" pitchFamily="34" charset="0"/>
            </a:endParaRPr>
          </a:p>
          <a:p>
            <a:pPr>
              <a:spcBef>
                <a:spcPts val="0"/>
              </a:spcBef>
              <a:spcAft>
                <a:spcPts val="600"/>
              </a:spcAft>
              <a:defRPr/>
            </a:pPr>
            <a:r>
              <a:rPr lang="en-US" sz="1600" dirty="0">
                <a:latin typeface="Arial" panose="020B0604020202020204" pitchFamily="34" charset="0"/>
                <a:cs typeface="Arial" panose="020B0604020202020204" pitchFamily="34" charset="0"/>
              </a:rPr>
              <a:t>Business casual (recommended for Ford: black trousers and white </a:t>
            </a:r>
            <a:r>
              <a:rPr lang="en-US" sz="1600" dirty="0" smtClean="0">
                <a:latin typeface="Arial" panose="020B0604020202020204" pitchFamily="34" charset="0"/>
                <a:cs typeface="Arial" panose="020B0604020202020204" pitchFamily="34" charset="0"/>
              </a:rPr>
              <a:t>shirt / top)</a:t>
            </a:r>
          </a:p>
          <a:p>
            <a:pPr>
              <a:spcBef>
                <a:spcPts val="0"/>
              </a:spcBef>
              <a:spcAft>
                <a:spcPts val="600"/>
              </a:spcAft>
              <a:defRPr/>
            </a:pPr>
            <a:r>
              <a:rPr lang="en-US" sz="1600" dirty="0" smtClean="0">
                <a:latin typeface="Arial" panose="020B0604020202020204" pitchFamily="34" charset="0"/>
                <a:cs typeface="Arial" panose="020B0604020202020204" pitchFamily="34" charset="0"/>
              </a:rPr>
              <a:t>Hats </a:t>
            </a:r>
            <a:r>
              <a:rPr lang="en-US" sz="1600" dirty="0">
                <a:latin typeface="Arial" panose="020B0604020202020204" pitchFamily="34" charset="0"/>
                <a:cs typeface="Arial" panose="020B0604020202020204" pitchFamily="34" charset="0"/>
              </a:rPr>
              <a:t>are okay, Ford hats are preferred for Ford personnel</a:t>
            </a:r>
          </a:p>
          <a:p>
            <a:pPr>
              <a:spcBef>
                <a:spcPts val="0"/>
              </a:spcBef>
              <a:spcAft>
                <a:spcPts val="600"/>
              </a:spcAft>
              <a:defRPr/>
            </a:pPr>
            <a:r>
              <a:rPr lang="en-US" sz="1600" dirty="0">
                <a:latin typeface="Arial" panose="020B0604020202020204" pitchFamily="34" charset="0"/>
                <a:cs typeface="Arial" panose="020B0604020202020204" pitchFamily="34" charset="0"/>
              </a:rPr>
              <a:t>Closed toe comfortable shoes – </a:t>
            </a:r>
            <a:r>
              <a:rPr lang="en-US" sz="1600" dirty="0" smtClean="0">
                <a:latin typeface="Arial" panose="020B0604020202020204" pitchFamily="34" charset="0"/>
                <a:cs typeface="Arial" panose="020B0604020202020204" pitchFamily="34" charset="0"/>
              </a:rPr>
              <a:t>no </a:t>
            </a:r>
            <a:r>
              <a:rPr lang="en-US" sz="1600" dirty="0">
                <a:latin typeface="Arial" panose="020B0604020202020204" pitchFamily="34" charset="0"/>
                <a:cs typeface="Arial" panose="020B0604020202020204" pitchFamily="34" charset="0"/>
              </a:rPr>
              <a:t>sandals, no </a:t>
            </a:r>
            <a:r>
              <a:rPr lang="en-US" sz="1600" dirty="0" smtClean="0">
                <a:latin typeface="Arial" panose="020B0604020202020204" pitchFamily="34" charset="0"/>
                <a:cs typeface="Arial" panose="020B0604020202020204" pitchFamily="34" charset="0"/>
              </a:rPr>
              <a:t>high heels </a:t>
            </a:r>
            <a:endParaRPr lang="en-US" sz="1600" dirty="0">
              <a:latin typeface="Arial" panose="020B0604020202020204" pitchFamily="34" charset="0"/>
              <a:cs typeface="Arial" panose="020B0604020202020204" pitchFamily="34" charset="0"/>
            </a:endParaRPr>
          </a:p>
          <a:p>
            <a:pPr>
              <a:spcBef>
                <a:spcPts val="0"/>
              </a:spcBef>
              <a:spcAft>
                <a:spcPts val="600"/>
              </a:spcAft>
              <a:defRPr/>
            </a:pPr>
            <a:r>
              <a:rPr lang="en-US" sz="1600" dirty="0">
                <a:latin typeface="Arial" panose="020B0604020202020204" pitchFamily="34" charset="0"/>
                <a:cs typeface="Arial" panose="020B0604020202020204" pitchFamily="34" charset="0"/>
              </a:rPr>
              <a:t>Be prepared for inclement weather (rain, cooler weather, </a:t>
            </a:r>
            <a:r>
              <a:rPr lang="en-US" sz="1600" dirty="0" smtClean="0">
                <a:latin typeface="Arial" panose="020B0604020202020204" pitchFamily="34" charset="0"/>
                <a:cs typeface="Arial" panose="020B0604020202020204" pitchFamily="34" charset="0"/>
              </a:rPr>
              <a:t>etc.)</a:t>
            </a:r>
          </a:p>
          <a:p>
            <a:pPr>
              <a:spcBef>
                <a:spcPts val="0"/>
              </a:spcBef>
              <a:spcAft>
                <a:spcPts val="600"/>
              </a:spcAft>
              <a:defRPr/>
            </a:pPr>
            <a:r>
              <a:rPr lang="en-US" sz="1600" dirty="0" smtClean="0">
                <a:latin typeface="Arial" panose="020B0604020202020204" pitchFamily="34" charset="0"/>
                <a:cs typeface="Arial" panose="020B0604020202020204" pitchFamily="34" charset="0"/>
              </a:rPr>
              <a:t>Sun screen is recommend for those who are stationed outdoors</a:t>
            </a:r>
          </a:p>
          <a:p>
            <a:pPr marL="0" indent="0">
              <a:spcBef>
                <a:spcPts val="0"/>
              </a:spcBef>
              <a:spcAft>
                <a:spcPts val="600"/>
              </a:spcAft>
              <a:buNone/>
              <a:defRPr/>
            </a:pPr>
            <a:endParaRPr lang="en-US" sz="1600" dirty="0" smtClean="0">
              <a:latin typeface="Arial" panose="020B0604020202020204" pitchFamily="34" charset="0"/>
              <a:cs typeface="Arial" panose="020B0604020202020204" pitchFamily="34" charset="0"/>
            </a:endParaRPr>
          </a:p>
          <a:p>
            <a:pPr marL="0" indent="0">
              <a:spcBef>
                <a:spcPts val="0"/>
              </a:spcBef>
              <a:spcAft>
                <a:spcPts val="600"/>
              </a:spcAft>
              <a:buNone/>
              <a:defRPr/>
            </a:pPr>
            <a:r>
              <a:rPr lang="en-US" sz="1600" b="1" dirty="0" smtClean="0">
                <a:latin typeface="Arial" panose="020B0604020202020204" pitchFamily="34" charset="0"/>
                <a:cs typeface="Arial" panose="020B0604020202020204" pitchFamily="34" charset="0"/>
              </a:rPr>
              <a:t>Lunch:</a:t>
            </a:r>
          </a:p>
          <a:p>
            <a:pPr>
              <a:spcBef>
                <a:spcPts val="0"/>
              </a:spcBef>
              <a:spcAft>
                <a:spcPts val="600"/>
              </a:spcAft>
              <a:defRPr/>
            </a:pPr>
            <a:r>
              <a:rPr lang="en-US" sz="1600" dirty="0" smtClean="0">
                <a:latin typeface="Arial" panose="020B0604020202020204" pitchFamily="34" charset="0"/>
                <a:cs typeface="Arial" panose="020B0604020202020204" pitchFamily="34" charset="0"/>
              </a:rPr>
              <a:t>A simple boxed lunch will be provided August 20, 22-24 &amp; Aug 27-28</a:t>
            </a:r>
            <a:endParaRPr lang="en-US" sz="1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60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 y="902791"/>
            <a:ext cx="9144001" cy="3541167"/>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2290786" y="595014"/>
            <a:ext cx="4562467"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noProof="0" dirty="0" smtClean="0">
                <a:solidFill>
                  <a:prstClr val="black"/>
                </a:solidFill>
                <a:latin typeface="Ford CE Light" panose="02000503020000020004" pitchFamily="2" charset="0"/>
                <a:cs typeface="Ford Antenna Regular"/>
              </a:rPr>
              <a:t>EMERGENCY PROCEDURES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9" y="915566"/>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When either an audible fire alarm or an alert using two-way radios provides an emergency notification, all participants shall stop any presentation and demo and follow one of the following procedures:</a:t>
            </a:r>
            <a:endParaRPr lang="en-GB" sz="1400" dirty="0"/>
          </a:p>
          <a:p>
            <a:r>
              <a:rPr lang="en-US" sz="1400" b="1" u="sng" dirty="0"/>
              <a:t>For NON-Evacuations</a:t>
            </a:r>
            <a:r>
              <a:rPr lang="en-US" sz="1400" dirty="0"/>
              <a:t>, a tornado shelter or refuge defined as a safe location for protection in an emergency. These locations have been identified as:</a:t>
            </a:r>
            <a:endParaRPr lang="en-GB" sz="1400" dirty="0"/>
          </a:p>
          <a:p>
            <a:pPr lvl="0"/>
            <a:r>
              <a:rPr lang="en-US" sz="1400" i="1" dirty="0"/>
              <a:t>For drivable vehicles</a:t>
            </a:r>
            <a:r>
              <a:rPr lang="en-US" sz="1400" dirty="0"/>
              <a:t>: return immediately to seek shelter at the Maintenance Building – South East corner of the building</a:t>
            </a:r>
            <a:endParaRPr lang="en-GB" sz="1400" dirty="0"/>
          </a:p>
          <a:p>
            <a:pPr lvl="0"/>
            <a:r>
              <a:rPr lang="en-US" sz="1400" i="1" dirty="0"/>
              <a:t>For static vehicles/displays</a:t>
            </a:r>
            <a:r>
              <a:rPr lang="en-US" sz="1400" dirty="0"/>
              <a:t>: proceed to the Short Term Garage or Long Term Garage – Central part of buildings</a:t>
            </a:r>
            <a:endParaRPr lang="en-GB" sz="1400" dirty="0"/>
          </a:p>
          <a:p>
            <a:r>
              <a:rPr lang="en-US" sz="1400" dirty="0"/>
              <a:t> </a:t>
            </a:r>
            <a:endParaRPr lang="en-GB" sz="1400" dirty="0"/>
          </a:p>
          <a:p>
            <a:r>
              <a:rPr lang="en-US" sz="1400" b="1" u="sng" dirty="0"/>
              <a:t>Facility Evacuation</a:t>
            </a:r>
            <a:r>
              <a:rPr lang="en-US" sz="1400" dirty="0"/>
              <a:t>, in the event a facility evacuation is needed for a variety of Emergency conditions such as a Fire, Severe Weather, or a bomb threat, evacuate the building and proceed to one of two following assembly points:          </a:t>
            </a:r>
            <a:endParaRPr lang="en-GB" sz="1400" dirty="0"/>
          </a:p>
          <a:p>
            <a:pPr lvl="0"/>
            <a:r>
              <a:rPr lang="en-US" sz="1400" dirty="0"/>
              <a:t>Long Term Garage, North East Corner of the Parking Lot. </a:t>
            </a:r>
            <a:endParaRPr lang="en-GB" sz="1400" dirty="0"/>
          </a:p>
          <a:p>
            <a:pPr lvl="0"/>
            <a:r>
              <a:rPr lang="en-US" sz="1400" dirty="0"/>
              <a:t>Short Term Garage, North West Corner of the Parking Lot. </a:t>
            </a:r>
            <a:endParaRPr lang="en-GB" sz="1400" dirty="0"/>
          </a:p>
        </p:txBody>
      </p:sp>
    </p:spTree>
    <p:extLst>
      <p:ext uri="{BB962C8B-B14F-4D97-AF65-F5344CB8AC3E}">
        <p14:creationId xmlns:p14="http://schemas.microsoft.com/office/powerpoint/2010/main" val="654904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 y="902791"/>
            <a:ext cx="9144001" cy="33251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1485920" y="595014"/>
            <a:ext cx="617220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noProof="0" dirty="0" smtClean="0">
                <a:solidFill>
                  <a:prstClr val="black"/>
                </a:solidFill>
                <a:latin typeface="Ford CE Light" panose="02000503020000020004" pitchFamily="2" charset="0"/>
                <a:cs typeface="Ford Antenna Regular"/>
              </a:rPr>
              <a:t>MEDICAL EMERGENCY PROCEDURE</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9" y="915566"/>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b="1" u="sng" dirty="0" smtClean="0"/>
          </a:p>
          <a:p>
            <a:pPr marL="0" indent="0">
              <a:buNone/>
            </a:pPr>
            <a:r>
              <a:rPr lang="en-US" sz="1600" b="1" u="sng" dirty="0" smtClean="0"/>
              <a:t>Minor </a:t>
            </a:r>
            <a:r>
              <a:rPr lang="en-US" sz="1600" b="1" u="sng" dirty="0"/>
              <a:t>Injuries or bleeding</a:t>
            </a:r>
            <a:endParaRPr lang="en-GB" sz="1600" dirty="0"/>
          </a:p>
          <a:p>
            <a:pPr lvl="0"/>
            <a:r>
              <a:rPr lang="en-US" sz="1400" dirty="0"/>
              <a:t>Immediately notify ACM Operations member Intertek Shirt, Yellow Safety Vest or a member of the IDTE Coordination Team (yellow jacket).</a:t>
            </a:r>
            <a:endParaRPr lang="en-GB" sz="1400" dirty="0"/>
          </a:p>
          <a:p>
            <a:pPr marL="0" indent="0">
              <a:buNone/>
            </a:pPr>
            <a:r>
              <a:rPr lang="en-US" sz="1400" dirty="0"/>
              <a:t> </a:t>
            </a:r>
            <a:endParaRPr lang="en-GB" sz="1400" dirty="0"/>
          </a:p>
          <a:p>
            <a:pPr marL="0" indent="0">
              <a:buNone/>
            </a:pPr>
            <a:r>
              <a:rPr lang="en-US" sz="1600" b="1" u="sng" dirty="0"/>
              <a:t>Chest pain, difficulty breathing, or stroke-like symptoms</a:t>
            </a:r>
            <a:endParaRPr lang="en-GB" sz="1600" dirty="0"/>
          </a:p>
          <a:p>
            <a:pPr lvl="0"/>
            <a:r>
              <a:rPr lang="en-US" sz="1400" dirty="0"/>
              <a:t>ACM Radio, Channel </a:t>
            </a:r>
            <a:r>
              <a:rPr lang="en-US" b="1" dirty="0"/>
              <a:t>1</a:t>
            </a:r>
            <a:r>
              <a:rPr lang="en-US" sz="1400" dirty="0"/>
              <a:t> “ACM EMERGENCY CHANNEL”</a:t>
            </a:r>
            <a:endParaRPr lang="en-GB" sz="1400" dirty="0"/>
          </a:p>
          <a:p>
            <a:pPr lvl="0"/>
            <a:r>
              <a:rPr lang="en-US" sz="1400" dirty="0"/>
              <a:t>419-350-7101, Jim Rollison, ACM Operations Manager</a:t>
            </a:r>
            <a:endParaRPr lang="en-GB" sz="1400" dirty="0"/>
          </a:p>
          <a:p>
            <a:pPr lvl="0"/>
            <a:r>
              <a:rPr lang="en-US" sz="1400" dirty="0"/>
              <a:t>517-898-9429, Dennis Winslow, ACM Track Manager</a:t>
            </a:r>
            <a:endParaRPr lang="en-GB" sz="1400" dirty="0">
              <a:effectLst/>
            </a:endParaRPr>
          </a:p>
        </p:txBody>
      </p:sp>
    </p:spTree>
    <p:extLst>
      <p:ext uri="{BB962C8B-B14F-4D97-AF65-F5344CB8AC3E}">
        <p14:creationId xmlns:p14="http://schemas.microsoft.com/office/powerpoint/2010/main" val="2470733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5" name="TextBox 4"/>
          <p:cNvSpPr txBox="1"/>
          <p:nvPr/>
        </p:nvSpPr>
        <p:spPr>
          <a:xfrm>
            <a:off x="2924101" y="524458"/>
            <a:ext cx="32958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spc="500" noProof="0" dirty="0" smtClean="0">
                <a:solidFill>
                  <a:prstClr val="black"/>
                </a:solidFill>
                <a:latin typeface="Ford CE Light" panose="02000503020000020004" pitchFamily="2" charset="0"/>
                <a:cs typeface="Ford Antenna Regular"/>
              </a:rPr>
              <a:t>TABLE OF CONTENTS</a:t>
            </a:r>
            <a:endParaRPr kumimoji="0" lang="en-US" sz="1400" b="1" i="0" u="none" strike="noStrike" kern="1200" cap="none" spc="50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6" name="TextBox 5"/>
          <p:cNvSpPr txBox="1"/>
          <p:nvPr/>
        </p:nvSpPr>
        <p:spPr>
          <a:xfrm>
            <a:off x="701053" y="832235"/>
            <a:ext cx="3870967" cy="36009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rPr>
              <a:t>GENERAL EVENT OVERVIEW</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2" action="ppaction://hlinksldjump"/>
              </a:rPr>
              <a:t>2017 video</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3" action="ppaction://hlinksldjump"/>
              </a:rPr>
              <a:t>Overview</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4" action="ppaction://hlinksldjump"/>
              </a:rPr>
              <a:t>Evaluators Routine</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5" action="ppaction://hlinksldjump"/>
              </a:rPr>
              <a:t>Key Dates</a:t>
            </a:r>
            <a:endParaRPr lang="en-US" sz="1200" dirty="0" smtClean="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smtClean="0">
                <a:ln>
                  <a:noFill/>
                </a:ln>
                <a:solidFill>
                  <a:prstClr val="black"/>
                </a:solidFill>
                <a:effectLst/>
                <a:uLnTx/>
                <a:uFillTx/>
                <a:latin typeface="Calibri" panose="020F0502020204030204"/>
                <a:ea typeface="+mn-ea"/>
                <a:cs typeface="+mn-cs"/>
              </a:rPr>
              <a:t>SETUP</a:t>
            </a:r>
            <a:r>
              <a:rPr kumimoji="0" lang="en-US" sz="1400" b="1" i="0" u="none" strike="noStrike" kern="1200" cap="none" spc="0" normalizeH="0" noProof="0" dirty="0" smtClean="0">
                <a:ln>
                  <a:noFill/>
                </a:ln>
                <a:solidFill>
                  <a:prstClr val="black"/>
                </a:solidFill>
                <a:effectLst/>
                <a:uLnTx/>
                <a:uFillTx/>
                <a:latin typeface="Calibri" panose="020F0502020204030204"/>
                <a:ea typeface="+mn-ea"/>
                <a:cs typeface="+mn-cs"/>
              </a:rPr>
              <a:t> INFORMATION</a:t>
            </a:r>
          </a:p>
          <a:p>
            <a:pPr marL="742950" lvl="1" indent="-285750">
              <a:buFont typeface="Wingdings" panose="05000000000000000000" pitchFamily="2" charset="2"/>
              <a:buChar char="§"/>
            </a:pPr>
            <a:r>
              <a:rPr kumimoji="0" lang="en-US" sz="1200" b="0" i="0" u="none" strike="noStrike" kern="1200" cap="none" spc="0" normalizeH="0" noProof="0" dirty="0" smtClean="0">
                <a:ln>
                  <a:noFill/>
                </a:ln>
                <a:solidFill>
                  <a:prstClr val="black"/>
                </a:solidFill>
                <a:effectLst/>
                <a:uLnTx/>
                <a:uFillTx/>
                <a:latin typeface="Calibri" panose="020F0502020204030204"/>
                <a:ea typeface="+mn-ea"/>
                <a:cs typeface="+mn-cs"/>
                <a:hlinkClick r:id="rId6" action="ppaction://hlinksldjump"/>
              </a:rPr>
              <a:t>General info</a:t>
            </a:r>
            <a:endParaRPr kumimoji="0" lang="en-US" sz="1200" b="0" i="0" u="none" strike="noStrike" kern="1200" cap="none" spc="0" normalizeH="0" noProof="0" dirty="0" smtClean="0">
              <a:ln>
                <a:noFill/>
              </a:ln>
              <a:solidFill>
                <a:prstClr val="black"/>
              </a:solidFill>
              <a:effectLst/>
              <a:uLnTx/>
              <a:uFillTx/>
              <a:latin typeface="Calibri" panose="020F0502020204030204"/>
              <a:ea typeface="+mn-ea"/>
              <a:cs typeface="+mn-cs"/>
            </a:endParaRPr>
          </a:p>
          <a:p>
            <a:pPr marL="1200150" lvl="2" indent="-285750">
              <a:buFont typeface="Wingdings" panose="05000000000000000000" pitchFamily="2" charset="2"/>
              <a:buChar char="§"/>
            </a:pPr>
            <a:r>
              <a:rPr lang="nl-BE" sz="1050" b="1" dirty="0">
                <a:solidFill>
                  <a:prstClr val="black"/>
                </a:solidFill>
              </a:rPr>
              <a:t>INFO REQUIRED by Aug 1st</a:t>
            </a:r>
            <a:endParaRPr lang="en-US" sz="1050" b="1" dirty="0">
              <a:solidFill>
                <a:prstClr val="black"/>
              </a:solidFill>
            </a:endParaRPr>
          </a:p>
          <a:p>
            <a:pPr marL="1200150" lvl="2" indent="-285750">
              <a:buFont typeface="Wingdings" panose="05000000000000000000" pitchFamily="2" charset="2"/>
              <a:buChar char="§"/>
            </a:pPr>
            <a:r>
              <a:rPr lang="en-US" sz="1050" dirty="0" smtClean="0">
                <a:solidFill>
                  <a:prstClr val="black"/>
                </a:solidFill>
              </a:rPr>
              <a:t>Shipping </a:t>
            </a:r>
            <a:r>
              <a:rPr lang="en-US" sz="1050" dirty="0">
                <a:solidFill>
                  <a:prstClr val="black"/>
                </a:solidFill>
              </a:rPr>
              <a:t>information</a:t>
            </a:r>
          </a:p>
          <a:p>
            <a:pPr marL="1200150" lvl="2" indent="-285750">
              <a:buFont typeface="Wingdings" panose="05000000000000000000" pitchFamily="2" charset="2"/>
              <a:buChar char="§"/>
            </a:pPr>
            <a:r>
              <a:rPr lang="en-US" sz="1050" dirty="0" smtClean="0">
                <a:solidFill>
                  <a:prstClr val="black"/>
                </a:solidFill>
                <a:latin typeface="Calibri" panose="020F0502020204030204"/>
              </a:rPr>
              <a:t>Info needed from supporters</a:t>
            </a:r>
          </a:p>
          <a:p>
            <a:pPr marL="1200150" lvl="2" indent="-285750">
              <a:buFont typeface="Wingdings" panose="05000000000000000000" pitchFamily="2" charset="2"/>
              <a:buChar char="§"/>
            </a:pPr>
            <a:r>
              <a:rPr lang="en-US" sz="1050" dirty="0" smtClean="0">
                <a:solidFill>
                  <a:prstClr val="black"/>
                </a:solidFill>
                <a:latin typeface="Calibri" panose="020F0502020204030204"/>
              </a:rPr>
              <a:t>What ACM will provide</a:t>
            </a:r>
          </a:p>
          <a:p>
            <a:pPr marL="742950" lvl="1" indent="-285750">
              <a:buFont typeface="Wingdings" panose="05000000000000000000" pitchFamily="2" charset="2"/>
              <a:buChar char="§"/>
            </a:pPr>
            <a:r>
              <a:rPr kumimoji="0" lang="en-US" sz="1200" b="0" i="0" u="none" strike="noStrike" kern="1200" cap="none" spc="0" normalizeH="0" noProof="0" dirty="0" smtClean="0">
                <a:ln>
                  <a:noFill/>
                </a:ln>
                <a:solidFill>
                  <a:prstClr val="black"/>
                </a:solidFill>
                <a:effectLst/>
                <a:uLnTx/>
                <a:uFillTx/>
                <a:latin typeface="Calibri" panose="020F0502020204030204"/>
                <a:hlinkClick r:id="rId7" action="ppaction://hlinksldjump"/>
              </a:rPr>
              <a:t>Static layout</a:t>
            </a:r>
            <a:endParaRPr kumimoji="0" lang="en-US" sz="1200" b="0" i="0" u="none" strike="noStrike" kern="1200" cap="none" spc="0" normalizeH="0" noProof="0" dirty="0" smtClean="0">
              <a:ln>
                <a:noFill/>
              </a:ln>
              <a:solidFill>
                <a:prstClr val="black"/>
              </a:solidFill>
              <a:effectLst/>
              <a:uLnTx/>
              <a:uFillTx/>
              <a:latin typeface="Calibri" panose="020F0502020204030204"/>
            </a:endParaRPr>
          </a:p>
          <a:p>
            <a:pPr marL="742950" lvl="1" indent="-285750">
              <a:buFont typeface="Wingdings" panose="05000000000000000000" pitchFamily="2" charset="2"/>
              <a:buChar char="§"/>
            </a:pPr>
            <a:r>
              <a:rPr lang="en-US" sz="1200" noProof="0" dirty="0" smtClean="0">
                <a:solidFill>
                  <a:prstClr val="black"/>
                </a:solidFill>
                <a:latin typeface="Calibri" panose="020F0502020204030204"/>
                <a:hlinkClick r:id="rId8" action="ppaction://hlinksldjump"/>
              </a:rPr>
              <a:t>Required </a:t>
            </a:r>
            <a:r>
              <a:rPr lang="en-US" sz="1200" noProof="0" dirty="0" err="1" smtClean="0">
                <a:solidFill>
                  <a:prstClr val="black"/>
                </a:solidFill>
                <a:latin typeface="Calibri" panose="020F0502020204030204"/>
                <a:hlinkClick r:id="rId8" action="ppaction://hlinksldjump"/>
              </a:rPr>
              <a:t>driveable</a:t>
            </a:r>
            <a:r>
              <a:rPr lang="en-US" sz="1200" noProof="0" dirty="0" smtClean="0">
                <a:solidFill>
                  <a:prstClr val="black"/>
                </a:solidFill>
                <a:latin typeface="Calibri" panose="020F0502020204030204"/>
                <a:hlinkClick r:id="rId8" action="ppaction://hlinksldjump"/>
              </a:rPr>
              <a:t> forms</a:t>
            </a:r>
            <a:endParaRPr lang="en-US" sz="1200" noProof="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a:solidFill>
                  <a:prstClr val="black"/>
                </a:solidFill>
                <a:hlinkClick r:id="rId9" action="ppaction://hlinksldjump"/>
              </a:rPr>
              <a:t>EV Charging</a:t>
            </a:r>
            <a:endParaRPr lang="en-US" sz="1200" dirty="0">
              <a:solidFill>
                <a:prstClr val="black"/>
              </a:solidFill>
            </a:endParaRPr>
          </a:p>
          <a:p>
            <a:pPr marL="742950" lvl="1" indent="-285750">
              <a:buFont typeface="Wingdings" panose="05000000000000000000" pitchFamily="2" charset="2"/>
              <a:buChar char="§"/>
            </a:pPr>
            <a:r>
              <a:rPr lang="en-US" sz="1200" dirty="0" err="1" smtClean="0">
                <a:solidFill>
                  <a:prstClr val="black"/>
                </a:solidFill>
                <a:latin typeface="Calibri" panose="020F0502020204030204"/>
                <a:hlinkClick r:id="rId8" action="ppaction://hlinksldjump"/>
              </a:rPr>
              <a:t>Driveable</a:t>
            </a:r>
            <a:r>
              <a:rPr lang="en-US" sz="1200" dirty="0" smtClean="0">
                <a:solidFill>
                  <a:prstClr val="black"/>
                </a:solidFill>
                <a:latin typeface="Calibri" panose="020F0502020204030204"/>
                <a:hlinkClick r:id="rId8" action="ppaction://hlinksldjump"/>
              </a:rPr>
              <a:t> layouts</a:t>
            </a:r>
            <a:endParaRPr kumimoji="0" lang="en-US" sz="1200" b="0" i="0" u="none" strike="noStrike" kern="1200" cap="none" spc="0" normalizeH="0" noProof="0" dirty="0" smtClean="0">
              <a:ln>
                <a:noFill/>
              </a:ln>
              <a:solidFill>
                <a:prstClr val="black"/>
              </a:solidFill>
              <a:effectLst/>
              <a:uLnTx/>
              <a:uFillTx/>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baseline="0" dirty="0" smtClean="0">
                <a:solidFill>
                  <a:prstClr val="black"/>
                </a:solidFill>
                <a:latin typeface="Calibri" panose="020F0502020204030204"/>
              </a:rPr>
              <a:t>DRY</a:t>
            </a:r>
            <a:r>
              <a:rPr lang="en-US" sz="1400" b="1" dirty="0" smtClean="0">
                <a:solidFill>
                  <a:prstClr val="black"/>
                </a:solidFill>
                <a:latin typeface="Calibri" panose="020F0502020204030204"/>
              </a:rPr>
              <a:t> RUN INFORMATION</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0" action="ppaction://hlinksldjump"/>
              </a:rPr>
              <a:t>Parking</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1" action="ppaction://hlinksldjump"/>
              </a:rPr>
              <a:t>Registration</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0" action="ppaction://hlinksldjump"/>
              </a:rPr>
              <a:t>Detailed Agenda</a:t>
            </a:r>
            <a:endParaRPr lang="en-US" sz="1200" dirty="0" smtClean="0">
              <a:solidFill>
                <a:prstClr val="black"/>
              </a:solidFill>
              <a:latin typeface="Calibri" panose="020F0502020204030204"/>
            </a:endParaRPr>
          </a:p>
        </p:txBody>
      </p:sp>
      <p:sp>
        <p:nvSpPr>
          <p:cNvPr id="7" name="TextBox 6"/>
          <p:cNvSpPr txBox="1"/>
          <p:nvPr/>
        </p:nvSpPr>
        <p:spPr>
          <a:xfrm>
            <a:off x="4823540" y="832235"/>
            <a:ext cx="4320460" cy="2431435"/>
          </a:xfrm>
          <a:prstGeom prst="rect">
            <a:avLst/>
          </a:prstGeom>
          <a:noFill/>
        </p:spPr>
        <p:txBody>
          <a:bodyPr wrap="square" rtlCol="0">
            <a:spAutoFit/>
          </a:bodyPr>
          <a:lstStyle/>
          <a:p>
            <a:pPr marL="285750" lvl="0" indent="-285750">
              <a:buFont typeface="Wingdings" panose="05000000000000000000" pitchFamily="2" charset="2"/>
              <a:buChar char="§"/>
              <a:defRPr/>
            </a:pPr>
            <a:r>
              <a:rPr lang="en-US" sz="1400" b="1" dirty="0" smtClean="0">
                <a:solidFill>
                  <a:prstClr val="black"/>
                </a:solidFill>
              </a:rPr>
              <a:t>EVENT WEEK INFORMATION</a:t>
            </a:r>
          </a:p>
          <a:p>
            <a:pPr marL="742950" lvl="1" indent="-285750">
              <a:buFont typeface="Wingdings" panose="05000000000000000000" pitchFamily="2" charset="2"/>
              <a:buChar char="§"/>
            </a:pPr>
            <a:r>
              <a:rPr lang="en-US" sz="1200" dirty="0" smtClean="0">
                <a:solidFill>
                  <a:prstClr val="black"/>
                </a:solidFill>
                <a:hlinkClick r:id="rId12" action="ppaction://hlinksldjump"/>
              </a:rPr>
              <a:t>Registration &amp; Badges</a:t>
            </a:r>
            <a:endParaRPr lang="en-US" sz="1200" dirty="0" smtClean="0">
              <a:solidFill>
                <a:prstClr val="black"/>
              </a:solidFill>
            </a:endParaRPr>
          </a:p>
          <a:p>
            <a:pPr marL="742950" lvl="1" indent="-285750">
              <a:buFont typeface="Wingdings" panose="05000000000000000000" pitchFamily="2" charset="2"/>
              <a:buChar char="§"/>
            </a:pPr>
            <a:r>
              <a:rPr lang="en-US" sz="1200" dirty="0" smtClean="0">
                <a:solidFill>
                  <a:prstClr val="black"/>
                </a:solidFill>
                <a:hlinkClick r:id="rId13" action="ppaction://hlinksldjump"/>
              </a:rPr>
              <a:t>Detailed Supporter Agenda</a:t>
            </a:r>
            <a:endParaRPr lang="en-US" sz="1200" dirty="0" smtClean="0">
              <a:solidFill>
                <a:prstClr val="black"/>
              </a:solidFill>
            </a:endParaRPr>
          </a:p>
          <a:p>
            <a:pPr marL="742950" lvl="1" indent="-285750">
              <a:buFont typeface="Wingdings" panose="05000000000000000000" pitchFamily="2" charset="2"/>
              <a:buChar char="§"/>
            </a:pPr>
            <a:r>
              <a:rPr lang="en-US" sz="1200" dirty="0" smtClean="0">
                <a:solidFill>
                  <a:prstClr val="black"/>
                </a:solidFill>
                <a:hlinkClick r:id="" action="ppaction://noaction"/>
              </a:rPr>
              <a:t>Detailed Evaluator Agenda</a:t>
            </a:r>
            <a:endParaRPr lang="en-US" sz="1200" dirty="0" smtClean="0">
              <a:solidFill>
                <a:prstClr val="black"/>
              </a:solidFill>
            </a:endParaRPr>
          </a:p>
          <a:p>
            <a:pPr marL="742950" lvl="1" indent="-285750">
              <a:buFont typeface="Wingdings" panose="05000000000000000000" pitchFamily="2" charset="2"/>
              <a:buChar char="§"/>
            </a:pPr>
            <a:endParaRPr lang="en-GB" sz="1200" dirty="0">
              <a:solidFill>
                <a:prstClr val="black"/>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rPr>
              <a:t>GENERAL SUPPORTER INFORMATION</a:t>
            </a: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4" action="ppaction://hlinksldjump"/>
              </a:rPr>
              <a:t>Event Reminders</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5" action="ppaction://hlinksldjump"/>
              </a:rPr>
              <a:t>Things to Do </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6" action="ppaction://hlinksldjump"/>
              </a:rPr>
              <a:t>Emergency Procedure</a:t>
            </a:r>
            <a:endParaRPr lang="en-US" sz="1200" dirty="0" smtClean="0">
              <a:solidFill>
                <a:prstClr val="black"/>
              </a:solidFill>
              <a:latin typeface="Calibri" panose="020F0502020204030204"/>
            </a:endParaRPr>
          </a:p>
          <a:p>
            <a:pPr marL="742950" lvl="1" indent="-285750">
              <a:buFont typeface="Wingdings" panose="05000000000000000000" pitchFamily="2" charset="2"/>
              <a:buChar char="§"/>
            </a:pPr>
            <a:r>
              <a:rPr lang="en-US" sz="1200" dirty="0" smtClean="0">
                <a:solidFill>
                  <a:prstClr val="black"/>
                </a:solidFill>
                <a:latin typeface="Calibri" panose="020F0502020204030204"/>
                <a:hlinkClick r:id="rId17" action="ppaction://hlinksldjump"/>
              </a:rPr>
              <a:t>Medical Emergency Procedure</a:t>
            </a:r>
            <a:endParaRPr lang="en-US" sz="1200" dirty="0" smtClean="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1" i="0" u="none" strike="noStrike" kern="1200" cap="none" spc="0" normalizeH="0" baseline="0" noProof="0" dirty="0" smtClean="0">
                <a:ln>
                  <a:noFill/>
                </a:ln>
                <a:solidFill>
                  <a:prstClr val="black"/>
                </a:solidFill>
                <a:effectLst/>
                <a:uLnTx/>
                <a:uFillTx/>
                <a:latin typeface="Calibri" panose="020F0502020204030204"/>
                <a:hlinkClick r:id="rId18" action="ppaction://hlinksldjump"/>
              </a:rPr>
              <a:t>FAQS</a:t>
            </a:r>
            <a:endParaRPr kumimoji="0" lang="en-US" sz="1400" b="1" i="0" u="none" strike="noStrike" kern="1200" cap="none" spc="0" normalizeH="0" baseline="0" noProof="0" dirty="0" smtClean="0">
              <a:ln>
                <a:noFill/>
              </a:ln>
              <a:solidFill>
                <a:prstClr val="black"/>
              </a:solidFill>
              <a:effectLst/>
              <a:uLnTx/>
              <a:uFillTx/>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400" b="1" dirty="0" smtClean="0">
                <a:solidFill>
                  <a:prstClr val="black"/>
                </a:solidFill>
                <a:latin typeface="Calibri" panose="020F0502020204030204"/>
                <a:hlinkClick r:id="rId19" action="ppaction://hlinksldjump"/>
              </a:rPr>
              <a:t>IDTE CENTRAL PLANNERS</a:t>
            </a:r>
            <a:endParaRPr kumimoji="0" lang="en-US" sz="1400" b="1" i="0" u="none" strike="noStrike" kern="1200" cap="none" spc="0" normalizeH="0" noProof="0" dirty="0" smtClean="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942956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3269582" y="595014"/>
            <a:ext cx="260488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THINGS TO DO</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8" y="1271728"/>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spcAft>
                <a:spcPts val="600"/>
              </a:spcAft>
              <a:buNone/>
              <a:defRPr/>
            </a:pPr>
            <a:endParaRPr lang="en-US" sz="1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68786" y="1136051"/>
            <a:ext cx="4054016" cy="1288598"/>
          </a:xfrm>
          <a:prstGeom prst="rect">
            <a:avLst/>
          </a:prstGeom>
        </p:spPr>
      </p:pic>
      <p:pic>
        <p:nvPicPr>
          <p:cNvPr id="3" name="Picture 2"/>
          <p:cNvPicPr>
            <a:picLocks noChangeAspect="1"/>
          </p:cNvPicPr>
          <p:nvPr/>
        </p:nvPicPr>
        <p:blipFill rotWithShape="1">
          <a:blip r:embed="rId4"/>
          <a:srcRect t="18575" b="26385"/>
          <a:stretch/>
        </p:blipFill>
        <p:spPr>
          <a:xfrm>
            <a:off x="168786" y="2521227"/>
            <a:ext cx="4053603" cy="1673290"/>
          </a:xfrm>
          <a:prstGeom prst="rect">
            <a:avLst/>
          </a:prstGeom>
        </p:spPr>
      </p:pic>
      <p:pic>
        <p:nvPicPr>
          <p:cNvPr id="4" name="Picture 3"/>
          <p:cNvPicPr>
            <a:picLocks noChangeAspect="1"/>
          </p:cNvPicPr>
          <p:nvPr/>
        </p:nvPicPr>
        <p:blipFill>
          <a:blip r:embed="rId5"/>
          <a:stretch>
            <a:fillRect/>
          </a:stretch>
        </p:blipFill>
        <p:spPr>
          <a:xfrm>
            <a:off x="4355976" y="1136051"/>
            <a:ext cx="4578542" cy="3058466"/>
          </a:xfrm>
          <a:prstGeom prst="rect">
            <a:avLst/>
          </a:prstGeom>
        </p:spPr>
      </p:pic>
      <p:sp>
        <p:nvSpPr>
          <p:cNvPr id="5" name="TextBox 4"/>
          <p:cNvSpPr txBox="1"/>
          <p:nvPr/>
        </p:nvSpPr>
        <p:spPr>
          <a:xfrm>
            <a:off x="5205087" y="2101483"/>
            <a:ext cx="2880320" cy="646331"/>
          </a:xfrm>
          <a:prstGeom prst="rect">
            <a:avLst/>
          </a:prstGeom>
          <a:noFill/>
        </p:spPr>
        <p:txBody>
          <a:bodyPr wrap="square" rtlCol="0">
            <a:spAutoFit/>
          </a:bodyPr>
          <a:lstStyle/>
          <a:p>
            <a:pPr algn="ctr"/>
            <a:r>
              <a:rPr lang="en-US" b="1" dirty="0" smtClean="0"/>
              <a:t>THUNDER OVER MICHIGAN AIRSHOW</a:t>
            </a:r>
            <a:endParaRPr lang="en-US" b="1" dirty="0"/>
          </a:p>
        </p:txBody>
      </p:sp>
      <p:sp>
        <p:nvSpPr>
          <p:cNvPr id="11" name="TextBox 10"/>
          <p:cNvSpPr txBox="1"/>
          <p:nvPr/>
        </p:nvSpPr>
        <p:spPr>
          <a:xfrm>
            <a:off x="755427" y="2571750"/>
            <a:ext cx="2880320" cy="923330"/>
          </a:xfrm>
          <a:prstGeom prst="rect">
            <a:avLst/>
          </a:prstGeom>
          <a:noFill/>
        </p:spPr>
        <p:txBody>
          <a:bodyPr wrap="square" rtlCol="0">
            <a:spAutoFit/>
          </a:bodyPr>
          <a:lstStyle/>
          <a:p>
            <a:pPr algn="ctr"/>
            <a:r>
              <a:rPr lang="en-US" b="1" dirty="0"/>
              <a:t>METAMORA COUNTRY DAYS AND HOT AIR BALLOON FESTIVAL</a:t>
            </a:r>
          </a:p>
        </p:txBody>
      </p:sp>
      <p:sp>
        <p:nvSpPr>
          <p:cNvPr id="12" name="TextBox 11"/>
          <p:cNvSpPr txBox="1"/>
          <p:nvPr/>
        </p:nvSpPr>
        <p:spPr>
          <a:xfrm>
            <a:off x="773021" y="1139707"/>
            <a:ext cx="2880320" cy="646331"/>
          </a:xfrm>
          <a:prstGeom prst="rect">
            <a:avLst/>
          </a:prstGeom>
          <a:noFill/>
        </p:spPr>
        <p:txBody>
          <a:bodyPr wrap="square" rtlCol="0">
            <a:spAutoFit/>
          </a:bodyPr>
          <a:lstStyle/>
          <a:p>
            <a:pPr algn="ctr"/>
            <a:r>
              <a:rPr lang="en-US" b="1" dirty="0" smtClean="0">
                <a:solidFill>
                  <a:schemeClr val="bg1"/>
                </a:solidFill>
              </a:rPr>
              <a:t>WOODWARD DREAM CRUISE</a:t>
            </a:r>
            <a:endParaRPr lang="en-US" b="1" dirty="0">
              <a:solidFill>
                <a:schemeClr val="bg1"/>
              </a:solidFill>
            </a:endParaRPr>
          </a:p>
        </p:txBody>
      </p:sp>
    </p:spTree>
    <p:extLst>
      <p:ext uri="{BB962C8B-B14F-4D97-AF65-F5344CB8AC3E}">
        <p14:creationId xmlns:p14="http://schemas.microsoft.com/office/powerpoint/2010/main" val="250034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sp>
        <p:nvSpPr>
          <p:cNvPr id="39" name="TextBox 38"/>
          <p:cNvSpPr txBox="1"/>
          <p:nvPr/>
        </p:nvSpPr>
        <p:spPr>
          <a:xfrm>
            <a:off x="3996650" y="607789"/>
            <a:ext cx="115076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FAQ’s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40" name="TextBox 39"/>
          <p:cNvSpPr txBox="1"/>
          <p:nvPr/>
        </p:nvSpPr>
        <p:spPr>
          <a:xfrm>
            <a:off x="3606738"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3" name="Rectangle 2"/>
          <p:cNvSpPr/>
          <p:nvPr/>
        </p:nvSpPr>
        <p:spPr>
          <a:xfrm>
            <a:off x="539552" y="853979"/>
            <a:ext cx="8136904" cy="3924151"/>
          </a:xfrm>
          <a:prstGeom prst="rect">
            <a:avLst/>
          </a:prstGeom>
        </p:spPr>
        <p:txBody>
          <a:bodyPr wrap="square">
            <a:spAutoFit/>
          </a:bodyPr>
          <a:lstStyle/>
          <a:p>
            <a:pPr lvl="0" defTabSz="457200" eaLnBrk="0" fontAlgn="base" hangingPunct="0">
              <a:spcBef>
                <a:spcPct val="0"/>
              </a:spcBef>
              <a:buClr>
                <a:srgbClr val="425968"/>
              </a:buClr>
              <a:defRPr/>
            </a:pPr>
            <a:r>
              <a:rPr lang="en-US" sz="1200" b="1" dirty="0">
                <a:latin typeface="Arial" panose="020B0604020202020204" pitchFamily="34" charset="0"/>
                <a:ea typeface="ヒラギノ角ゴ Pro W3" pitchFamily="-108" charset="-128"/>
                <a:cs typeface="Arial" panose="020B0604020202020204" pitchFamily="34" charset="0"/>
              </a:rPr>
              <a:t>Who presents supplier technology demos (including statics &amp; </a:t>
            </a:r>
            <a:r>
              <a:rPr lang="en-US" sz="1200" b="1" dirty="0" err="1">
                <a:latin typeface="Arial" panose="020B0604020202020204" pitchFamily="34" charset="0"/>
                <a:ea typeface="ヒラギノ角ゴ Pro W3" pitchFamily="-108" charset="-128"/>
                <a:cs typeface="Arial" panose="020B0604020202020204" pitchFamily="34" charset="0"/>
              </a:rPr>
              <a:t>drivables</a:t>
            </a:r>
            <a:r>
              <a:rPr lang="en-US" sz="1200" b="1" dirty="0">
                <a:latin typeface="Arial" panose="020B0604020202020204" pitchFamily="34" charset="0"/>
                <a:ea typeface="ヒラギノ角ゴ Pro W3" pitchFamily="-108" charset="-128"/>
                <a:cs typeface="Arial" panose="020B0604020202020204" pitchFamily="34" charset="0"/>
              </a:rPr>
              <a:t>)? </a:t>
            </a:r>
          </a:p>
          <a:p>
            <a:pPr marL="628650" lvl="1" indent="-171450">
              <a:buFont typeface="Wingdings" panose="05000000000000000000" pitchFamily="2" charset="2"/>
              <a:buChar char="§"/>
              <a:defRPr/>
            </a:pPr>
            <a:r>
              <a:rPr lang="en-US" sz="1200" dirty="0">
                <a:latin typeface="Arial" panose="020B0604020202020204" pitchFamily="34" charset="0"/>
                <a:ea typeface="ヒラギノ角ゴ Pro W3" pitchFamily="-108" charset="-128"/>
                <a:cs typeface="Arial" panose="020B0604020202020204" pitchFamily="34" charset="0"/>
              </a:rPr>
              <a:t>A</a:t>
            </a:r>
            <a:r>
              <a:rPr lang="en-US" sz="1200" dirty="0" smtClean="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Ford </a:t>
            </a:r>
            <a:r>
              <a:rPr lang="en-US" sz="1200" b="1" dirty="0" smtClean="0">
                <a:latin typeface="Arial" panose="020B0604020202020204" pitchFamily="34" charset="0"/>
                <a:cs typeface="Arial" panose="020B0604020202020204" pitchFamily="34" charset="0"/>
              </a:rPr>
              <a:t>Presenter</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ea typeface="ヒラギノ角ゴ Pro W3" pitchFamily="-108" charset="-128"/>
                <a:cs typeface="Arial" panose="020B0604020202020204" pitchFamily="34" charset="0"/>
              </a:rPr>
              <a:t>The supplier </a:t>
            </a:r>
            <a:r>
              <a:rPr lang="en-US" sz="1200" dirty="0" smtClean="0">
                <a:latin typeface="Arial" panose="020B0604020202020204" pitchFamily="34" charset="0"/>
                <a:ea typeface="ヒラギノ角ゴ Pro W3" pitchFamily="-108" charset="-128"/>
                <a:cs typeface="Arial" panose="020B0604020202020204" pitchFamily="34" charset="0"/>
              </a:rPr>
              <a:t>Representative </a:t>
            </a:r>
            <a:r>
              <a:rPr lang="en-US" sz="1200" dirty="0">
                <a:latin typeface="Arial" panose="020B0604020202020204" pitchFamily="34" charset="0"/>
                <a:ea typeface="ヒラギノ角ゴ Pro W3" pitchFamily="-108" charset="-128"/>
                <a:cs typeface="Arial" panose="020B0604020202020204" pitchFamily="34" charset="0"/>
              </a:rPr>
              <a:t>will support and help answer </a:t>
            </a:r>
            <a:r>
              <a:rPr lang="en-US" sz="1200" dirty="0" smtClean="0">
                <a:latin typeface="Arial" panose="020B0604020202020204" pitchFamily="34" charset="0"/>
                <a:ea typeface="ヒラギノ角ゴ Pro W3" pitchFamily="-108" charset="-128"/>
                <a:cs typeface="Arial" panose="020B0604020202020204" pitchFamily="34" charset="0"/>
              </a:rPr>
              <a:t>questions. </a:t>
            </a:r>
            <a:endParaRPr lang="en-US" sz="1200" dirty="0">
              <a:latin typeface="Arial" panose="020B0604020202020204" pitchFamily="34" charset="0"/>
              <a:ea typeface="ヒラギノ角ゴ Pro W3" pitchFamily="-108" charset="-128"/>
              <a:cs typeface="Arial" panose="020B0604020202020204" pitchFamily="34" charset="0"/>
            </a:endParaRPr>
          </a:p>
          <a:p>
            <a:pPr defTabSz="457200" eaLnBrk="0" fontAlgn="base" hangingPunct="0">
              <a:spcBef>
                <a:spcPct val="0"/>
              </a:spcBef>
              <a:buClr>
                <a:srgbClr val="425968"/>
              </a:buClr>
              <a:defRPr/>
            </a:pPr>
            <a:endParaRPr lang="en-US" sz="800" b="1" dirty="0" smtClean="0">
              <a:latin typeface="Arial" panose="020B0604020202020204" pitchFamily="34" charset="0"/>
              <a:ea typeface="ヒラギノ角ゴ Pro W3" pitchFamily="-108" charset="-128"/>
              <a:cs typeface="Arial" panose="020B0604020202020204" pitchFamily="34" charset="0"/>
            </a:endParaRPr>
          </a:p>
          <a:p>
            <a:pPr defTabSz="457200" eaLnBrk="0" fontAlgn="base" hangingPunct="0">
              <a:spcBef>
                <a:spcPct val="0"/>
              </a:spcBef>
              <a:buClr>
                <a:srgbClr val="425968"/>
              </a:buClr>
              <a:defRPr/>
            </a:pPr>
            <a:r>
              <a:rPr lang="en-US" sz="1200" b="1" dirty="0" smtClean="0">
                <a:latin typeface="Arial" panose="020B0604020202020204" pitchFamily="34" charset="0"/>
                <a:ea typeface="ヒラギノ角ゴ Pro W3" pitchFamily="-108" charset="-128"/>
                <a:cs typeface="Arial" panose="020B0604020202020204" pitchFamily="34" charset="0"/>
              </a:rPr>
              <a:t>Who </a:t>
            </a:r>
            <a:r>
              <a:rPr lang="en-US" sz="1200" b="1" dirty="0">
                <a:latin typeface="Arial" panose="020B0604020202020204" pitchFamily="34" charset="0"/>
                <a:ea typeface="ヒラギノ角ゴ Pro W3" pitchFamily="-108" charset="-128"/>
                <a:cs typeface="Arial" panose="020B0604020202020204" pitchFamily="34" charset="0"/>
              </a:rPr>
              <a:t>drives the drivable technologies?</a:t>
            </a:r>
          </a:p>
          <a:p>
            <a:pPr marL="628650" lvl="1" indent="-171450">
              <a:buFont typeface="Wingdings" panose="05000000000000000000" pitchFamily="2" charset="2"/>
              <a:buChar char="§"/>
              <a:defRPr/>
            </a:pPr>
            <a:r>
              <a:rPr lang="en-US" sz="1200" dirty="0">
                <a:latin typeface="Arial" panose="020B0604020202020204" pitchFamily="34" charset="0"/>
                <a:ea typeface="ヒラギノ角ゴ Pro W3" pitchFamily="-108" charset="-128"/>
                <a:cs typeface="Arial" panose="020B0604020202020204" pitchFamily="34" charset="0"/>
              </a:rPr>
              <a:t>The</a:t>
            </a:r>
            <a:r>
              <a:rPr lang="en-US" sz="1200" dirty="0">
                <a:latin typeface="Arial" panose="020B0604020202020204" pitchFamily="34" charset="0"/>
                <a:cs typeface="Arial" panose="020B0604020202020204" pitchFamily="34" charset="0"/>
              </a:rPr>
              <a:t> </a:t>
            </a:r>
            <a:r>
              <a:rPr lang="en-US" sz="1200" b="1" dirty="0" smtClean="0">
                <a:latin typeface="Arial" panose="020B0604020202020204" pitchFamily="34" charset="0"/>
                <a:cs typeface="Arial" panose="020B0604020202020204" pitchFamily="34" charset="0"/>
              </a:rPr>
              <a:t>Evaluator</a:t>
            </a:r>
            <a:r>
              <a:rPr lang="en-US" sz="1200" dirty="0" smtClean="0">
                <a:latin typeface="Arial" panose="020B0604020202020204" pitchFamily="34" charset="0"/>
                <a:cs typeface="Arial" panose="020B0604020202020204" pitchFamily="34" charset="0"/>
              </a:rPr>
              <a:t> </a:t>
            </a:r>
            <a:r>
              <a:rPr lang="en-US" sz="1200" dirty="0">
                <a:latin typeface="Arial" panose="020B0604020202020204" pitchFamily="34" charset="0"/>
                <a:ea typeface="ヒラギノ角ゴ Pro W3" pitchFamily="-108" charset="-128"/>
                <a:cs typeface="Arial" panose="020B0604020202020204" pitchFamily="34" charset="0"/>
              </a:rPr>
              <a:t>drives the vehicle to experience the technology (a few exceptions). </a:t>
            </a:r>
          </a:p>
          <a:p>
            <a:pPr lvl="0" defTabSz="457200" eaLnBrk="0" fontAlgn="base" hangingPunct="0">
              <a:spcBef>
                <a:spcPct val="0"/>
              </a:spcBef>
              <a:buClr>
                <a:srgbClr val="425968"/>
              </a:buClr>
              <a:defRPr/>
            </a:pPr>
            <a:endParaRPr lang="en-US" sz="800" b="1" dirty="0" smtClean="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200" b="1" dirty="0" smtClean="0">
                <a:latin typeface="Arial" panose="020B0604020202020204" pitchFamily="34" charset="0"/>
                <a:ea typeface="ヒラギノ角ゴ Pro W3" pitchFamily="-108" charset="-128"/>
                <a:cs typeface="Arial" panose="020B0604020202020204" pitchFamily="34" charset="0"/>
              </a:rPr>
              <a:t>Who </a:t>
            </a:r>
            <a:r>
              <a:rPr lang="en-US" sz="1200" b="1" dirty="0">
                <a:latin typeface="Arial" panose="020B0604020202020204" pitchFamily="34" charset="0"/>
                <a:ea typeface="ヒラギノ角ゴ Pro W3" pitchFamily="-108" charset="-128"/>
                <a:cs typeface="Arial" panose="020B0604020202020204" pitchFamily="34" charset="0"/>
              </a:rPr>
              <a:t>rides in the passenger seat in a supplier drivable technology?</a:t>
            </a:r>
          </a:p>
          <a:p>
            <a:pPr marL="631825" lvl="1" indent="-174625" defTabSz="457200" eaLnBrk="0" fontAlgn="base" hangingPunct="0">
              <a:spcBef>
                <a:spcPct val="0"/>
              </a:spcBef>
              <a:buClr>
                <a:srgbClr val="425968"/>
              </a:buClr>
              <a:buFont typeface="Wingdings" pitchFamily="2" charset="2"/>
              <a:buChar char="§"/>
              <a:defRPr/>
            </a:pPr>
            <a:r>
              <a:rPr lang="en-US" sz="1200" dirty="0">
                <a:latin typeface="Arial" panose="020B0604020202020204" pitchFamily="34" charset="0"/>
                <a:ea typeface="ヒラギノ角ゴ Pro W3" pitchFamily="-108" charset="-128"/>
                <a:cs typeface="Arial" panose="020B0604020202020204" pitchFamily="34" charset="0"/>
              </a:rPr>
              <a:t>The Ford </a:t>
            </a:r>
            <a:r>
              <a:rPr lang="en-US" sz="1200" dirty="0" smtClean="0">
                <a:latin typeface="Arial" panose="020B0604020202020204" pitchFamily="34" charset="0"/>
                <a:ea typeface="ヒラギノ角ゴ Pro W3" pitchFamily="-108" charset="-128"/>
                <a:cs typeface="Arial" panose="020B0604020202020204" pitchFamily="34" charset="0"/>
              </a:rPr>
              <a:t>Presenter </a:t>
            </a:r>
            <a:r>
              <a:rPr lang="en-US" sz="1200" dirty="0">
                <a:latin typeface="Arial" panose="020B0604020202020204" pitchFamily="34" charset="0"/>
                <a:ea typeface="ヒラギノ角ゴ Pro W3" pitchFamily="-108" charset="-128"/>
                <a:cs typeface="Arial" panose="020B0604020202020204" pitchFamily="34" charset="0"/>
              </a:rPr>
              <a:t>who will be giving the </a:t>
            </a:r>
            <a:r>
              <a:rPr lang="en-US" sz="1200" dirty="0" smtClean="0">
                <a:latin typeface="Arial" panose="020B0604020202020204" pitchFamily="34" charset="0"/>
                <a:ea typeface="ヒラギノ角ゴ Pro W3" pitchFamily="-108" charset="-128"/>
                <a:cs typeface="Arial" panose="020B0604020202020204" pitchFamily="34" charset="0"/>
              </a:rPr>
              <a:t>presentation and </a:t>
            </a:r>
            <a:r>
              <a:rPr lang="en-US" sz="1200" dirty="0">
                <a:latin typeface="Arial" panose="020B0604020202020204" pitchFamily="34" charset="0"/>
                <a:ea typeface="ヒラギノ角ゴ Pro W3" pitchFamily="-108" charset="-128"/>
                <a:cs typeface="Arial" panose="020B0604020202020204" pitchFamily="34" charset="0"/>
              </a:rPr>
              <a:t>is informed on the safety protocols on the test track. The supplier </a:t>
            </a:r>
            <a:r>
              <a:rPr lang="en-US" sz="1200" dirty="0" smtClean="0">
                <a:latin typeface="Arial" panose="020B0604020202020204" pitchFamily="34" charset="0"/>
                <a:ea typeface="ヒラギノ角ゴ Pro W3" pitchFamily="-108" charset="-128"/>
                <a:cs typeface="Arial" panose="020B0604020202020204" pitchFamily="34" charset="0"/>
              </a:rPr>
              <a:t>Representative </a:t>
            </a:r>
            <a:r>
              <a:rPr lang="en-US" sz="1200" dirty="0">
                <a:latin typeface="Arial" panose="020B0604020202020204" pitchFamily="34" charset="0"/>
                <a:ea typeface="ヒラギノ角ゴ Pro W3" pitchFamily="-108" charset="-128"/>
                <a:cs typeface="Arial" panose="020B0604020202020204" pitchFamily="34" charset="0"/>
              </a:rPr>
              <a:t>will ride in the vehicle to provide support to the Ford </a:t>
            </a:r>
            <a:r>
              <a:rPr lang="en-US" sz="1200" dirty="0" smtClean="0">
                <a:latin typeface="Arial" panose="020B0604020202020204" pitchFamily="34" charset="0"/>
                <a:ea typeface="ヒラギノ角ゴ Pro W3" pitchFamily="-108" charset="-128"/>
                <a:cs typeface="Arial" panose="020B0604020202020204" pitchFamily="34" charset="0"/>
              </a:rPr>
              <a:t>Presenter. </a:t>
            </a:r>
          </a:p>
          <a:p>
            <a:pPr defTabSz="457200" eaLnBrk="0" fontAlgn="base" hangingPunct="0">
              <a:spcBef>
                <a:spcPct val="0"/>
              </a:spcBef>
              <a:buClr>
                <a:srgbClr val="425968"/>
              </a:buClr>
              <a:defRPr/>
            </a:pPr>
            <a:endParaRPr lang="en-US" sz="800" b="1" dirty="0" smtClean="0">
              <a:latin typeface="Arial" panose="020B0604020202020204" pitchFamily="34" charset="0"/>
              <a:ea typeface="ヒラギノ角ゴ Pro W3" pitchFamily="-108" charset="-128"/>
              <a:cs typeface="Arial" panose="020B0604020202020204" pitchFamily="34" charset="0"/>
            </a:endParaRPr>
          </a:p>
          <a:p>
            <a:pPr defTabSz="457200" eaLnBrk="0" fontAlgn="base" hangingPunct="0">
              <a:spcBef>
                <a:spcPct val="0"/>
              </a:spcBef>
              <a:buClr>
                <a:srgbClr val="425968"/>
              </a:buClr>
              <a:defRPr/>
            </a:pPr>
            <a:r>
              <a:rPr lang="en-US" sz="1200" b="1" dirty="0" smtClean="0">
                <a:latin typeface="Arial" panose="020B0604020202020204" pitchFamily="34" charset="0"/>
                <a:ea typeface="ヒラギノ角ゴ Pro W3" pitchFamily="-108" charset="-128"/>
                <a:cs typeface="Arial" panose="020B0604020202020204" pitchFamily="34" charset="0"/>
              </a:rPr>
              <a:t>When </a:t>
            </a:r>
            <a:r>
              <a:rPr lang="en-US" sz="1200" b="1" dirty="0">
                <a:latin typeface="Arial" panose="020B0604020202020204" pitchFamily="34" charset="0"/>
                <a:ea typeface="ヒラギノ角ゴ Pro W3" pitchFamily="-108" charset="-128"/>
                <a:cs typeface="Arial" panose="020B0604020202020204" pitchFamily="34" charset="0"/>
              </a:rPr>
              <a:t>do we find out who we are presenting to? </a:t>
            </a:r>
          </a:p>
          <a:p>
            <a:pPr marL="631825" lvl="1" indent="-174625" defTabSz="457200" eaLnBrk="0" fontAlgn="base" hangingPunct="0">
              <a:spcBef>
                <a:spcPct val="0"/>
              </a:spcBef>
              <a:buClr>
                <a:srgbClr val="425968"/>
              </a:buClr>
              <a:buFont typeface="Wingdings" pitchFamily="2" charset="2"/>
              <a:buChar char="§"/>
              <a:defRPr/>
            </a:pPr>
            <a:r>
              <a:rPr lang="en-US" sz="1200" dirty="0">
                <a:latin typeface="Arial" panose="020B0604020202020204" pitchFamily="34" charset="0"/>
                <a:ea typeface="ヒラギノ角ゴ Pro W3" pitchFamily="-108" charset="-128"/>
                <a:cs typeface="Arial" panose="020B0604020202020204" pitchFamily="34" charset="0"/>
              </a:rPr>
              <a:t>Supporters will receive an agenda with their </a:t>
            </a:r>
            <a:r>
              <a:rPr lang="en-US" sz="1200" dirty="0" smtClean="0">
                <a:latin typeface="Arial" panose="020B0604020202020204" pitchFamily="34" charset="0"/>
                <a:ea typeface="ヒラギノ角ゴ Pro W3" pitchFamily="-108" charset="-128"/>
                <a:cs typeface="Arial" panose="020B0604020202020204" pitchFamily="34" charset="0"/>
              </a:rPr>
              <a:t>Evaluator </a:t>
            </a:r>
            <a:r>
              <a:rPr lang="en-US" sz="1200" dirty="0">
                <a:latin typeface="Arial" panose="020B0604020202020204" pitchFamily="34" charset="0"/>
                <a:ea typeface="ヒラギノ角ゴ Pro W3" pitchFamily="-108" charset="-128"/>
                <a:cs typeface="Arial" panose="020B0604020202020204" pitchFamily="34" charset="0"/>
              </a:rPr>
              <a:t>information each </a:t>
            </a:r>
            <a:r>
              <a:rPr lang="en-US" sz="1200" dirty="0" smtClean="0">
                <a:latin typeface="Arial" panose="020B0604020202020204" pitchFamily="34" charset="0"/>
                <a:ea typeface="ヒラギノ角ゴ Pro W3" pitchFamily="-108" charset="-128"/>
                <a:cs typeface="Arial" panose="020B0604020202020204" pitchFamily="34" charset="0"/>
              </a:rPr>
              <a:t>morning at the supporter briefing.</a:t>
            </a:r>
            <a:endParaRPr lang="en-US" sz="1200" dirty="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endParaRPr lang="en-US" sz="800" b="1" dirty="0" smtClean="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200" b="1" dirty="0" smtClean="0">
                <a:latin typeface="Arial" panose="020B0604020202020204" pitchFamily="34" charset="0"/>
                <a:ea typeface="ヒラギノ角ゴ Pro W3" pitchFamily="-108" charset="-128"/>
                <a:cs typeface="Arial" panose="020B0604020202020204" pitchFamily="34" charset="0"/>
              </a:rPr>
              <a:t>Are </a:t>
            </a:r>
            <a:r>
              <a:rPr lang="en-US" sz="1200" b="1" dirty="0">
                <a:latin typeface="Arial" panose="020B0604020202020204" pitchFamily="34" charset="0"/>
                <a:ea typeface="ヒラギノ角ゴ Pro W3" pitchFamily="-108" charset="-128"/>
                <a:cs typeface="Arial" panose="020B0604020202020204" pitchFamily="34" charset="0"/>
              </a:rPr>
              <a:t>Suppliers allowed </a:t>
            </a:r>
            <a:r>
              <a:rPr lang="en-US" sz="1200" b="1" dirty="0" smtClean="0">
                <a:latin typeface="Arial" panose="020B0604020202020204" pitchFamily="34" charset="0"/>
                <a:ea typeface="ヒラギノ角ゴ Pro W3" pitchFamily="-108" charset="-128"/>
                <a:cs typeface="Arial" panose="020B0604020202020204" pitchFamily="34" charset="0"/>
              </a:rPr>
              <a:t>to look </a:t>
            </a:r>
            <a:r>
              <a:rPr lang="en-US" sz="1200" b="1" dirty="0">
                <a:latin typeface="Arial" panose="020B0604020202020204" pitchFamily="34" charset="0"/>
                <a:ea typeface="ヒラギノ角ゴ Pro W3" pitchFamily="-108" charset="-128"/>
                <a:cs typeface="Arial" panose="020B0604020202020204" pitchFamily="34" charset="0"/>
              </a:rPr>
              <a:t>at all the other technologies?</a:t>
            </a:r>
          </a:p>
          <a:p>
            <a:pPr marL="631825" lvl="1" indent="-174625" defTabSz="457200" eaLnBrk="0" fontAlgn="base" hangingPunct="0">
              <a:spcBef>
                <a:spcPct val="0"/>
              </a:spcBef>
              <a:buClr>
                <a:srgbClr val="425968"/>
              </a:buClr>
              <a:buFont typeface="Wingdings" pitchFamily="2" charset="2"/>
              <a:buChar char="§"/>
              <a:defRPr/>
            </a:pPr>
            <a:r>
              <a:rPr lang="en-US" sz="1200" b="1" dirty="0">
                <a:latin typeface="Arial" panose="020B0604020202020204" pitchFamily="34" charset="0"/>
                <a:ea typeface="ヒラギノ角ゴ Pro W3" pitchFamily="-108" charset="-128"/>
                <a:cs typeface="Arial" panose="020B0604020202020204" pitchFamily="34" charset="0"/>
              </a:rPr>
              <a:t>No, due to confidentiality and security reasons, this will not be permitted. </a:t>
            </a:r>
            <a:endParaRPr lang="en-US" sz="1200" b="1" dirty="0" smtClean="0">
              <a:latin typeface="Arial" panose="020B0604020202020204" pitchFamily="34" charset="0"/>
              <a:ea typeface="ヒラギノ角ゴ Pro W3" pitchFamily="-108" charset="-128"/>
              <a:cs typeface="Arial" panose="020B0604020202020204" pitchFamily="34" charset="0"/>
            </a:endParaRPr>
          </a:p>
          <a:p>
            <a:pPr marL="631825" lvl="1" indent="-174625" defTabSz="457200" eaLnBrk="0" fontAlgn="base" hangingPunct="0">
              <a:spcBef>
                <a:spcPct val="0"/>
              </a:spcBef>
              <a:buClr>
                <a:srgbClr val="425968"/>
              </a:buClr>
              <a:buFont typeface="Wingdings" pitchFamily="2" charset="2"/>
              <a:buChar char="§"/>
              <a:defRPr/>
            </a:pPr>
            <a:r>
              <a:rPr lang="en-US" sz="1200" dirty="0" smtClean="0">
                <a:latin typeface="Arial" panose="020B0604020202020204" pitchFamily="34" charset="0"/>
                <a:ea typeface="ヒラギノ角ゴ Pro W3" pitchFamily="-108" charset="-128"/>
                <a:cs typeface="Arial" panose="020B0604020202020204" pitchFamily="34" charset="0"/>
              </a:rPr>
              <a:t>Each </a:t>
            </a:r>
            <a:r>
              <a:rPr lang="en-US" sz="1200" dirty="0">
                <a:latin typeface="Arial" panose="020B0604020202020204" pitchFamily="34" charset="0"/>
                <a:ea typeface="ヒラギノ角ゴ Pro W3" pitchFamily="-108" charset="-128"/>
                <a:cs typeface="Arial" panose="020B0604020202020204" pitchFamily="34" charset="0"/>
              </a:rPr>
              <a:t>supporter will have identifiers on their name </a:t>
            </a:r>
            <a:r>
              <a:rPr lang="en-US" sz="1200" dirty="0" smtClean="0">
                <a:latin typeface="Arial" panose="020B0604020202020204" pitchFamily="34" charset="0"/>
                <a:ea typeface="ヒラギノ角ゴ Pro W3" pitchFamily="-108" charset="-128"/>
                <a:cs typeface="Arial" panose="020B0604020202020204" pitchFamily="34" charset="0"/>
              </a:rPr>
              <a:t>badge </a:t>
            </a:r>
            <a:r>
              <a:rPr lang="en-US" sz="1200" dirty="0">
                <a:latin typeface="Arial" panose="020B0604020202020204" pitchFamily="34" charset="0"/>
                <a:ea typeface="ヒラギノ角ゴ Pro W3" pitchFamily="-108" charset="-128"/>
                <a:cs typeface="Arial" panose="020B0604020202020204" pitchFamily="34" charset="0"/>
              </a:rPr>
              <a:t>as to Ford vs. Supplier.</a:t>
            </a:r>
          </a:p>
          <a:p>
            <a:pPr lvl="0" defTabSz="457200" eaLnBrk="0" fontAlgn="base" hangingPunct="0">
              <a:spcBef>
                <a:spcPct val="0"/>
              </a:spcBef>
              <a:buClr>
                <a:srgbClr val="425968"/>
              </a:buClr>
              <a:defRPr/>
            </a:pPr>
            <a:endParaRPr lang="en-US" sz="800" b="1" dirty="0" smtClean="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200" b="1" dirty="0" smtClean="0">
                <a:latin typeface="Arial" panose="020B0604020202020204" pitchFamily="34" charset="0"/>
                <a:ea typeface="ヒラギノ角ゴ Pro W3" pitchFamily="-108" charset="-128"/>
                <a:cs typeface="Arial" panose="020B0604020202020204" pitchFamily="34" charset="0"/>
              </a:rPr>
              <a:t>Will </a:t>
            </a:r>
            <a:r>
              <a:rPr lang="en-US" sz="1200" b="1" dirty="0">
                <a:latin typeface="Arial" panose="020B0604020202020204" pitchFamily="34" charset="0"/>
                <a:ea typeface="ヒラギノ角ゴ Pro W3" pitchFamily="-108" charset="-128"/>
                <a:cs typeface="Arial" panose="020B0604020202020204" pitchFamily="34" charset="0"/>
              </a:rPr>
              <a:t>Ford Intranet be available and only for </a:t>
            </a:r>
            <a:r>
              <a:rPr lang="en-US" sz="1200" b="1" dirty="0" smtClean="0">
                <a:latin typeface="Arial" panose="020B0604020202020204" pitchFamily="34" charset="0"/>
                <a:ea typeface="ヒラギノ角ゴ Pro W3" pitchFamily="-108" charset="-128"/>
                <a:cs typeface="Arial" panose="020B0604020202020204" pitchFamily="34" charset="0"/>
              </a:rPr>
              <a:t>demos </a:t>
            </a:r>
          </a:p>
          <a:p>
            <a:pPr marL="631825" lvl="1" indent="-174625" defTabSz="457200" eaLnBrk="0" fontAlgn="base" hangingPunct="0">
              <a:spcBef>
                <a:spcPct val="0"/>
              </a:spcBef>
              <a:buClr>
                <a:srgbClr val="425968"/>
              </a:buClr>
              <a:buFont typeface="Wingdings" pitchFamily="2" charset="2"/>
              <a:buChar char="§"/>
              <a:defRPr/>
            </a:pPr>
            <a:r>
              <a:rPr lang="en-US" sz="1200" dirty="0" smtClean="0">
                <a:latin typeface="Arial" panose="020B0604020202020204" pitchFamily="34" charset="0"/>
                <a:ea typeface="ヒラギノ角ゴ Pro W3" pitchFamily="-108" charset="-128"/>
                <a:cs typeface="Arial" panose="020B0604020202020204" pitchFamily="34" charset="0"/>
              </a:rPr>
              <a:t>There will be limited availability. Please communicate your needs via the SharePoint request form, and consult with your central planner. </a:t>
            </a:r>
            <a:endParaRPr lang="en-US" sz="1200" dirty="0">
              <a:latin typeface="Arial" panose="020B0604020202020204" pitchFamily="34" charset="0"/>
              <a:ea typeface="ヒラギノ角ゴ Pro W3" pitchFamily="-108" charset="-128"/>
              <a:cs typeface="Arial" panose="020B0604020202020204" pitchFamily="34" charset="0"/>
            </a:endParaRPr>
          </a:p>
          <a:p>
            <a:pPr marL="631825" lvl="1" indent="-174625" defTabSz="457200" eaLnBrk="0" fontAlgn="base" hangingPunct="0">
              <a:spcBef>
                <a:spcPct val="0"/>
              </a:spcBef>
              <a:spcAft>
                <a:spcPts val="600"/>
              </a:spcAft>
              <a:buClr>
                <a:srgbClr val="425968"/>
              </a:buClr>
              <a:buFont typeface="Wingdings" pitchFamily="2" charset="2"/>
              <a:buChar char="§"/>
              <a:defRPr/>
            </a:pPr>
            <a:endParaRPr lang="en-US" sz="1200" dirty="0">
              <a:latin typeface="Arial" panose="020B0604020202020204" pitchFamily="34" charset="0"/>
              <a:ea typeface="ヒラギノ角ゴ Pro W3" pitchFamily="-108" charset="-128"/>
              <a:cs typeface="Arial" panose="020B0604020202020204" pitchFamily="34" charset="0"/>
            </a:endParaRPr>
          </a:p>
          <a:p>
            <a:pPr marL="171450" indent="-171450">
              <a:spcAft>
                <a:spcPts val="600"/>
              </a:spcAft>
              <a:buFont typeface="Wingdings" panose="05000000000000000000" pitchFamily="2" charset="2"/>
              <a:buChar char="§"/>
              <a:defRPr/>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551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915566"/>
            <a:ext cx="9144001" cy="3096344"/>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4" name="TextBox 3"/>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5" name="TextBox 4"/>
          <p:cNvSpPr txBox="1"/>
          <p:nvPr/>
        </p:nvSpPr>
        <p:spPr>
          <a:xfrm>
            <a:off x="2473801" y="535781"/>
            <a:ext cx="419647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0" normalizeH="0" baseline="0" noProof="0" dirty="0" smtClean="0">
                <a:ln>
                  <a:noFill/>
                </a:ln>
                <a:solidFill>
                  <a:prstClr val="black"/>
                </a:solidFill>
                <a:effectLst/>
                <a:uLnTx/>
                <a:uFillTx/>
                <a:latin typeface="Ford CE Light" panose="02000503020000020004" pitchFamily="2" charset="0"/>
                <a:ea typeface="+mn-ea"/>
                <a:cs typeface="Ford Antenna Regular"/>
              </a:rPr>
              <a:t>ROUTINE FOR</a:t>
            </a:r>
            <a:r>
              <a:rPr kumimoji="0" lang="en-US" sz="1400" b="1" i="0" u="none" strike="noStrike" kern="1200" cap="none" spc="500" normalizeH="0" noProof="0" dirty="0" smtClean="0">
                <a:ln>
                  <a:noFill/>
                </a:ln>
                <a:solidFill>
                  <a:prstClr val="black"/>
                </a:solidFill>
                <a:effectLst/>
                <a:uLnTx/>
                <a:uFillTx/>
                <a:latin typeface="Ford CE Light" panose="02000503020000020004" pitchFamily="2" charset="0"/>
                <a:ea typeface="+mn-ea"/>
                <a:cs typeface="Ford Antenna Regular"/>
              </a:rPr>
              <a:t> </a:t>
            </a:r>
            <a:r>
              <a:rPr lang="en-US" sz="1400" b="1" spc="500" dirty="0" smtClean="0">
                <a:solidFill>
                  <a:prstClr val="black"/>
                </a:solidFill>
                <a:latin typeface="Ford CE Light" panose="02000503020000020004" pitchFamily="2" charset="0"/>
                <a:cs typeface="Ford Antenna Regular"/>
              </a:rPr>
              <a:t>EVALUATORS</a:t>
            </a:r>
            <a:endParaRPr kumimoji="0" lang="en-US" sz="1400" b="1" i="0" u="none" strike="noStrike" kern="1200" cap="none" spc="50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6" name="TextBox 5"/>
          <p:cNvSpPr txBox="1"/>
          <p:nvPr/>
        </p:nvSpPr>
        <p:spPr>
          <a:xfrm>
            <a:off x="611560" y="987574"/>
            <a:ext cx="7848872" cy="2893100"/>
          </a:xfrm>
          <a:prstGeom prst="rect">
            <a:avLst/>
          </a:prstGeom>
          <a:noFill/>
        </p:spPr>
        <p:txBody>
          <a:bodyPr wrap="square" rtlCol="0">
            <a:spAutoFit/>
          </a:bodyPr>
          <a:lstStyle/>
          <a:p>
            <a:pPr marL="285750" indent="-285750">
              <a:spcAft>
                <a:spcPts val="0"/>
              </a:spcAft>
              <a:buFont typeface="Wingdings" panose="05000000000000000000" pitchFamily="2" charset="2"/>
              <a:buChar char="§"/>
            </a:pPr>
            <a:r>
              <a:rPr lang="en-US" altLang="en-US" sz="1400" dirty="0">
                <a:latin typeface="Arial" panose="020B0604020202020204" pitchFamily="34" charset="0"/>
                <a:cs typeface="Arial" panose="020B0604020202020204" pitchFamily="34" charset="0"/>
              </a:rPr>
              <a:t>All </a:t>
            </a:r>
            <a:r>
              <a:rPr lang="en-US" altLang="en-US" sz="1400" dirty="0" smtClean="0">
                <a:latin typeface="Arial" panose="020B0604020202020204" pitchFamily="34" charset="0"/>
                <a:cs typeface="Arial" panose="020B0604020202020204" pitchFamily="34" charset="0"/>
              </a:rPr>
              <a:t>evaluators </a:t>
            </a:r>
            <a:r>
              <a:rPr lang="en-US" altLang="en-US" sz="1400" dirty="0">
                <a:latin typeface="Arial" panose="020B0604020202020204" pitchFamily="34" charset="0"/>
                <a:cs typeface="Arial" panose="020B0604020202020204" pitchFamily="34" charset="0"/>
              </a:rPr>
              <a:t>will receive a </a:t>
            </a:r>
            <a:r>
              <a:rPr lang="en-US" altLang="en-US" sz="1400" b="1" dirty="0" smtClean="0">
                <a:latin typeface="Arial" panose="020B0604020202020204" pitchFamily="34" charset="0"/>
                <a:cs typeface="Arial" panose="020B0604020202020204" pitchFamily="34" charset="0"/>
              </a:rPr>
              <a:t>personalized </a:t>
            </a:r>
            <a:r>
              <a:rPr lang="en-US" altLang="en-US" sz="1400" b="1" dirty="0">
                <a:latin typeface="Arial" panose="020B0604020202020204" pitchFamily="34" charset="0"/>
                <a:cs typeface="Arial" panose="020B0604020202020204" pitchFamily="34" charset="0"/>
              </a:rPr>
              <a:t>agenda and concept location maps</a:t>
            </a:r>
            <a:r>
              <a:rPr lang="en-US" altLang="en-US" sz="1400" dirty="0">
                <a:latin typeface="Arial" panose="020B0604020202020204" pitchFamily="34" charset="0"/>
                <a:cs typeface="Arial" panose="020B0604020202020204" pitchFamily="34" charset="0"/>
              </a:rPr>
              <a:t> to experience various technologies in 20 minute increments. </a:t>
            </a:r>
            <a:endParaRPr lang="en-US" altLang="en-US" sz="1400" dirty="0" smtClean="0">
              <a:latin typeface="Arial" panose="020B0604020202020204" pitchFamily="34" charset="0"/>
              <a:cs typeface="Arial" panose="020B0604020202020204" pitchFamily="34" charset="0"/>
            </a:endParaRPr>
          </a:p>
          <a:p>
            <a:pPr>
              <a:spcAft>
                <a:spcPts val="0"/>
              </a:spcAft>
            </a:pPr>
            <a:r>
              <a:rPr lang="en-US" altLang="en-US" sz="1400" dirty="0">
                <a:latin typeface="Arial" panose="020B0604020202020204" pitchFamily="34" charset="0"/>
                <a:cs typeface="Arial" panose="020B0604020202020204" pitchFamily="34" charset="0"/>
              </a:rPr>
              <a:t> </a:t>
            </a:r>
            <a:r>
              <a:rPr lang="en-US" altLang="en-US" sz="1400" dirty="0" smtClean="0">
                <a:latin typeface="Arial" panose="020B0604020202020204" pitchFamily="34" charset="0"/>
                <a:cs typeface="Arial" panose="020B0604020202020204" pitchFamily="34" charset="0"/>
              </a:rPr>
              <a:t>       </a:t>
            </a:r>
            <a:r>
              <a:rPr lang="en-US" altLang="en-US" sz="1200" dirty="0" smtClean="0">
                <a:latin typeface="Arial" panose="020B0604020202020204" pitchFamily="34" charset="0"/>
                <a:cs typeface="Arial" panose="020B0604020202020204" pitchFamily="34" charset="0"/>
              </a:rPr>
              <a:t>Some </a:t>
            </a:r>
            <a:r>
              <a:rPr lang="en-US" altLang="en-US" sz="1200" dirty="0">
                <a:latin typeface="Arial" panose="020B0604020202020204" pitchFamily="34" charset="0"/>
                <a:cs typeface="Arial" panose="020B0604020202020204" pitchFamily="34" charset="0"/>
              </a:rPr>
              <a:t>static concepts have been combined and the participant will experience all within the 20 minute slot. </a:t>
            </a:r>
          </a:p>
          <a:p>
            <a:pPr lvl="1"/>
            <a:endParaRPr lang="en-US" altLang="en-US" sz="1400" dirty="0">
              <a:latin typeface="Arial" panose="020B0604020202020204" pitchFamily="34" charset="0"/>
              <a:cs typeface="Arial" panose="020B0604020202020204" pitchFamily="34" charset="0"/>
            </a:endParaRPr>
          </a:p>
          <a:p>
            <a:pPr marL="285750" indent="-285750">
              <a:spcAft>
                <a:spcPts val="0"/>
              </a:spcAft>
              <a:buFont typeface="Wingdings" panose="05000000000000000000" pitchFamily="2" charset="2"/>
              <a:buChar char="§"/>
            </a:pPr>
            <a:r>
              <a:rPr lang="en-US" altLang="en-US" sz="1400" dirty="0">
                <a:latin typeface="Arial" panose="020B0604020202020204" pitchFamily="34" charset="0"/>
                <a:cs typeface="Arial" panose="020B0604020202020204" pitchFamily="34" charset="0"/>
              </a:rPr>
              <a:t>Each concept has a </a:t>
            </a:r>
            <a:r>
              <a:rPr lang="en-US" altLang="en-US" sz="1400" b="1" dirty="0">
                <a:latin typeface="Arial" panose="020B0604020202020204" pitchFamily="34" charset="0"/>
                <a:cs typeface="Arial" panose="020B0604020202020204" pitchFamily="34" charset="0"/>
              </a:rPr>
              <a:t>one pager</a:t>
            </a:r>
            <a:r>
              <a:rPr lang="en-US" altLang="en-US" sz="1400" dirty="0">
                <a:latin typeface="Arial" panose="020B0604020202020204" pitchFamily="34" charset="0"/>
                <a:cs typeface="Arial" panose="020B0604020202020204" pitchFamily="34" charset="0"/>
              </a:rPr>
              <a:t> with the technology / feature </a:t>
            </a:r>
            <a:r>
              <a:rPr lang="en-US" altLang="en-US" sz="1400" dirty="0" smtClean="0">
                <a:latin typeface="Arial" panose="020B0604020202020204" pitchFamily="34" charset="0"/>
                <a:cs typeface="Arial" panose="020B0604020202020204" pitchFamily="34" charset="0"/>
              </a:rPr>
              <a:t>description that will be digitally stored on the evaluator tablet </a:t>
            </a:r>
            <a:r>
              <a:rPr lang="en-US" altLang="en-US" sz="1400" dirty="0">
                <a:latin typeface="Arial" panose="020B0604020202020204" pitchFamily="34" charset="0"/>
                <a:cs typeface="Arial" panose="020B0604020202020204" pitchFamily="34" charset="0"/>
              </a:rPr>
              <a:t> (</a:t>
            </a:r>
            <a:r>
              <a:rPr lang="en-US" altLang="en-US" sz="1100" i="1" dirty="0" smtClean="0">
                <a:latin typeface="Arial" panose="020B0604020202020204" pitchFamily="34" charset="0"/>
                <a:cs typeface="Arial" panose="020B0604020202020204" pitchFamily="34" charset="0"/>
              </a:rPr>
              <a:t>*</a:t>
            </a:r>
            <a:r>
              <a:rPr lang="en-US" altLang="en-US" sz="1100" i="1" dirty="0">
                <a:latin typeface="Arial" panose="020B0604020202020204" pitchFamily="34" charset="0"/>
                <a:cs typeface="Arial" panose="020B0604020202020204" pitchFamily="34" charset="0"/>
              </a:rPr>
              <a:t>no hand </a:t>
            </a:r>
            <a:r>
              <a:rPr lang="en-US" altLang="en-US" sz="1100" i="1" dirty="0" smtClean="0">
                <a:latin typeface="Arial" panose="020B0604020202020204" pitchFamily="34" charset="0"/>
                <a:cs typeface="Arial" panose="020B0604020202020204" pitchFamily="34" charset="0"/>
              </a:rPr>
              <a:t>outs are </a:t>
            </a:r>
            <a:r>
              <a:rPr lang="en-US" altLang="en-US" sz="1100" i="1" dirty="0">
                <a:latin typeface="Arial" panose="020B0604020202020204" pitchFamily="34" charset="0"/>
                <a:cs typeface="Arial" panose="020B0604020202020204" pitchFamily="34" charset="0"/>
              </a:rPr>
              <a:t>provided and will be distributed </a:t>
            </a:r>
            <a:r>
              <a:rPr lang="en-US" altLang="en-US" sz="1100" i="1" dirty="0" smtClean="0">
                <a:latin typeface="Arial" panose="020B0604020202020204" pitchFamily="34" charset="0"/>
                <a:cs typeface="Arial" panose="020B0604020202020204" pitchFamily="34" charset="0"/>
              </a:rPr>
              <a:t>post event*)</a:t>
            </a:r>
            <a:endParaRPr lang="en-US" altLang="en-US" sz="1100" i="1" dirty="0">
              <a:latin typeface="Arial" panose="020B0604020202020204" pitchFamily="34" charset="0"/>
              <a:cs typeface="Arial" panose="020B0604020202020204" pitchFamily="34" charset="0"/>
            </a:endParaRPr>
          </a:p>
          <a:p>
            <a:pPr lvl="1"/>
            <a:endParaRPr lang="en-US" altLang="en-US" sz="1400" dirty="0">
              <a:latin typeface="Arial" panose="020B0604020202020204" pitchFamily="34" charset="0"/>
              <a:cs typeface="Arial" panose="020B0604020202020204" pitchFamily="34" charset="0"/>
            </a:endParaRPr>
          </a:p>
          <a:p>
            <a:pPr marL="285750" indent="-285750">
              <a:spcAft>
                <a:spcPts val="0"/>
              </a:spcAft>
              <a:buFont typeface="Arial" panose="020B0604020202020204" pitchFamily="34" charset="0"/>
              <a:buChar char="•"/>
            </a:pPr>
            <a:r>
              <a:rPr lang="en-US" altLang="en-US" sz="1400" dirty="0" smtClean="0">
                <a:latin typeface="Arial" panose="020B0604020202020204" pitchFamily="34" charset="0"/>
                <a:cs typeface="Arial" panose="020B0604020202020204" pitchFamily="34" charset="0"/>
              </a:rPr>
              <a:t>For all technologies, Ford presenters will give a brief </a:t>
            </a:r>
            <a:r>
              <a:rPr lang="en-US" altLang="en-US" sz="1400" dirty="0">
                <a:latin typeface="Arial" panose="020B0604020202020204" pitchFamily="34" charset="0"/>
                <a:cs typeface="Arial" panose="020B0604020202020204" pitchFamily="34" charset="0"/>
              </a:rPr>
              <a:t>talk and demonstration to the participant. Supplier </a:t>
            </a:r>
            <a:r>
              <a:rPr lang="en-US" altLang="en-US" sz="1400" dirty="0" smtClean="0">
                <a:latin typeface="Arial" panose="020B0604020202020204" pitchFamily="34" charset="0"/>
                <a:cs typeface="Arial" panose="020B0604020202020204" pitchFamily="34" charset="0"/>
              </a:rPr>
              <a:t>representatives will </a:t>
            </a:r>
            <a:r>
              <a:rPr lang="en-US" altLang="en-US" sz="1400" dirty="0">
                <a:latin typeface="Arial" panose="020B0604020202020204" pitchFamily="34" charset="0"/>
                <a:cs typeface="Arial" panose="020B0604020202020204" pitchFamily="34" charset="0"/>
              </a:rPr>
              <a:t>support </a:t>
            </a:r>
            <a:r>
              <a:rPr lang="en-US" altLang="en-US" sz="1400" dirty="0" smtClean="0">
                <a:latin typeface="Arial" panose="020B0604020202020204" pitchFamily="34" charset="0"/>
                <a:cs typeface="Arial" panose="020B0604020202020204" pitchFamily="34" charset="0"/>
              </a:rPr>
              <a:t>for more technical details for their technologies. </a:t>
            </a:r>
            <a:endParaRPr lang="en-US" altLang="en-US" sz="1400" dirty="0">
              <a:latin typeface="Arial" panose="020B0604020202020204" pitchFamily="34" charset="0"/>
              <a:cs typeface="Arial" panose="020B0604020202020204" pitchFamily="34" charset="0"/>
            </a:endParaRPr>
          </a:p>
          <a:p>
            <a:pPr>
              <a:spcAft>
                <a:spcPts val="0"/>
              </a:spcAft>
            </a:pPr>
            <a:endParaRPr lang="en-US" altLang="en-US" sz="1400" dirty="0">
              <a:latin typeface="Arial" panose="020B0604020202020204" pitchFamily="34" charset="0"/>
              <a:cs typeface="Arial" panose="020B0604020202020204" pitchFamily="34" charset="0"/>
            </a:endParaRPr>
          </a:p>
          <a:p>
            <a:pPr marL="285750" indent="-285750">
              <a:spcAft>
                <a:spcPts val="0"/>
              </a:spcAft>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At the end of the demo (</a:t>
            </a:r>
            <a:r>
              <a:rPr lang="en-US" altLang="en-US" sz="1400" b="1" dirty="0">
                <a:solidFill>
                  <a:srgbClr val="0064EA"/>
                </a:solidFill>
                <a:latin typeface="Arial" panose="020B0604020202020204" pitchFamily="34" charset="0"/>
                <a:cs typeface="Arial" panose="020B0604020202020204" pitchFamily="34" charset="0"/>
              </a:rPr>
              <a:t>approx. last 2-3 minutes of 20 minute slot</a:t>
            </a:r>
            <a:r>
              <a:rPr lang="en-US" altLang="en-US" sz="1400" dirty="0">
                <a:latin typeface="Arial" panose="020B0604020202020204" pitchFamily="34" charset="0"/>
                <a:cs typeface="Arial" panose="020B0604020202020204" pitchFamily="34" charset="0"/>
              </a:rPr>
              <a:t>) an </a:t>
            </a:r>
            <a:r>
              <a:rPr lang="en-US" altLang="en-US" sz="1400" b="1" dirty="0">
                <a:latin typeface="Arial" panose="020B0604020202020204" pitchFamily="34" charset="0"/>
                <a:cs typeface="Arial" panose="020B0604020202020204" pitchFamily="34" charset="0"/>
              </a:rPr>
              <a:t>electronic</a:t>
            </a:r>
            <a:r>
              <a:rPr lang="en-US" altLang="en-US" sz="1400" dirty="0">
                <a:latin typeface="Arial" panose="020B0604020202020204" pitchFamily="34" charset="0"/>
                <a:cs typeface="Arial" panose="020B0604020202020204" pitchFamily="34" charset="0"/>
              </a:rPr>
              <a:t> </a:t>
            </a:r>
            <a:r>
              <a:rPr lang="en-US" altLang="en-US" sz="1400" b="1" dirty="0">
                <a:latin typeface="Arial" panose="020B0604020202020204" pitchFamily="34" charset="0"/>
                <a:cs typeface="Arial" panose="020B0604020202020204" pitchFamily="34" charset="0"/>
              </a:rPr>
              <a:t>questionnaire</a:t>
            </a:r>
            <a:r>
              <a:rPr lang="en-US" altLang="en-US" sz="1400" dirty="0">
                <a:latin typeface="Arial" panose="020B0604020202020204" pitchFamily="34" charset="0"/>
                <a:cs typeface="Arial" panose="020B0604020202020204" pitchFamily="34" charset="0"/>
              </a:rPr>
              <a:t> will be </a:t>
            </a:r>
            <a:r>
              <a:rPr lang="en-US" altLang="en-US" sz="1400" dirty="0" smtClean="0">
                <a:latin typeface="Arial" panose="020B0604020202020204" pitchFamily="34" charset="0"/>
                <a:cs typeface="Arial" panose="020B0604020202020204" pitchFamily="34" charset="0"/>
              </a:rPr>
              <a:t>completed </a:t>
            </a:r>
            <a:r>
              <a:rPr lang="en-US" altLang="en-US" sz="1400" dirty="0">
                <a:latin typeface="Arial" panose="020B0604020202020204" pitchFamily="34" charset="0"/>
                <a:cs typeface="Arial" panose="020B0604020202020204" pitchFamily="34" charset="0"/>
              </a:rPr>
              <a:t>to collect relevant opinions on the demonstrated technologies / features. </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213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3" y="4581847"/>
            <a:ext cx="968245" cy="544372"/>
          </a:xfrm>
          <a:prstGeom prst="rect">
            <a:avLst/>
          </a:prstGeom>
        </p:spPr>
      </p:pic>
      <p:sp>
        <p:nvSpPr>
          <p:cNvPr id="39" name="TextBox 38"/>
          <p:cNvSpPr txBox="1"/>
          <p:nvPr/>
        </p:nvSpPr>
        <p:spPr>
          <a:xfrm>
            <a:off x="3996650" y="607789"/>
            <a:ext cx="1150764"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FAQ’s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40" name="TextBox 39"/>
          <p:cNvSpPr txBox="1"/>
          <p:nvPr/>
        </p:nvSpPr>
        <p:spPr>
          <a:xfrm>
            <a:off x="3606738"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3" name="Rectangle 2"/>
          <p:cNvSpPr/>
          <p:nvPr/>
        </p:nvSpPr>
        <p:spPr>
          <a:xfrm>
            <a:off x="395536" y="964357"/>
            <a:ext cx="8568952" cy="3477875"/>
          </a:xfrm>
          <a:prstGeom prst="rect">
            <a:avLst/>
          </a:prstGeom>
        </p:spPr>
        <p:txBody>
          <a:bodyPr wrap="square">
            <a:spAutoFit/>
          </a:bodyPr>
          <a:lstStyle/>
          <a:p>
            <a:r>
              <a:rPr lang="en-US" sz="1200" b="1" dirty="0">
                <a:latin typeface="Arial" panose="020B0604020202020204" pitchFamily="34" charset="0"/>
                <a:ea typeface="ヒラギノ角ゴ Pro W3" pitchFamily="-108" charset="-128"/>
                <a:cs typeface="Arial" panose="020B0604020202020204" pitchFamily="34" charset="0"/>
              </a:rPr>
              <a:t>Who</a:t>
            </a:r>
            <a:r>
              <a:rPr lang="en-US" sz="1200" b="1" dirty="0">
                <a:latin typeface="Arial" panose="020B0604020202020204" pitchFamily="34" charset="0"/>
                <a:cs typeface="Arial" panose="020B0604020202020204" pitchFamily="34" charset="0"/>
              </a:rPr>
              <a:t> </a:t>
            </a:r>
            <a:r>
              <a:rPr lang="en-US" sz="1200" b="1" dirty="0">
                <a:latin typeface="Arial" panose="020B0604020202020204" pitchFamily="34" charset="0"/>
                <a:ea typeface="ヒラギノ角ゴ Pro W3" pitchFamily="-108" charset="-128"/>
                <a:cs typeface="Arial" panose="020B0604020202020204" pitchFamily="34" charset="0"/>
              </a:rPr>
              <a:t>is responsible for preparing concepts for shipping </a:t>
            </a:r>
            <a:r>
              <a:rPr lang="en-US" sz="1200" b="1" dirty="0" smtClean="0">
                <a:latin typeface="Arial" panose="020B0604020202020204" pitchFamily="34" charset="0"/>
                <a:ea typeface="ヒラギノ角ゴ Pro W3" pitchFamily="-108" charset="-128"/>
                <a:cs typeface="Arial" panose="020B0604020202020204" pitchFamily="34" charset="0"/>
              </a:rPr>
              <a:t>to / from </a:t>
            </a:r>
            <a:r>
              <a:rPr lang="en-US" sz="1200" b="1" dirty="0">
                <a:latin typeface="Arial" panose="020B0604020202020204" pitchFamily="34" charset="0"/>
                <a:ea typeface="ヒラギノ角ゴ Pro W3" pitchFamily="-108" charset="-128"/>
                <a:cs typeface="Arial" panose="020B0604020202020204" pitchFamily="34" charset="0"/>
              </a:rPr>
              <a:t>ACM?</a:t>
            </a:r>
          </a:p>
          <a:p>
            <a:pPr marL="628650" lvl="1" indent="-171450">
              <a:buFont typeface="Wingdings" panose="05000000000000000000" pitchFamily="2" charset="2"/>
              <a:buChar char="§"/>
            </a:pPr>
            <a:r>
              <a:rPr lang="en-US" sz="1200" b="1" dirty="0">
                <a:latin typeface="Arial" panose="020B0604020202020204" pitchFamily="34" charset="0"/>
                <a:ea typeface="ヒラギノ角ゴ Pro W3" pitchFamily="-108" charset="-128"/>
                <a:cs typeface="Arial" panose="020B0604020202020204" pitchFamily="34" charset="0"/>
              </a:rPr>
              <a:t>Concept owners</a:t>
            </a:r>
            <a:r>
              <a:rPr lang="en-US" sz="1200" dirty="0">
                <a:latin typeface="Arial" panose="020B0604020202020204" pitchFamily="34" charset="0"/>
                <a:ea typeface="ヒラギノ角ゴ Pro W3" pitchFamily="-108" charset="-128"/>
                <a:cs typeface="Arial" panose="020B0604020202020204" pitchFamily="34" charset="0"/>
              </a:rPr>
              <a:t> are responsible for packing their properties and all supporting items. </a:t>
            </a: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Shipping coordinators assist with understanding the process, communicating with Central Planners and </a:t>
            </a:r>
            <a:r>
              <a:rPr lang="en-US" sz="1200" dirty="0" smtClean="0">
                <a:latin typeface="Arial" panose="020B0604020202020204" pitchFamily="34" charset="0"/>
                <a:ea typeface="ヒラギノ角ゴ Pro W3" pitchFamily="-108" charset="-128"/>
                <a:cs typeface="Arial" panose="020B0604020202020204" pitchFamily="34" charset="0"/>
              </a:rPr>
              <a:t>Presenters</a:t>
            </a:r>
            <a:endParaRPr lang="en-US" sz="1200" dirty="0">
              <a:latin typeface="Arial" panose="020B0604020202020204" pitchFamily="34" charset="0"/>
              <a:ea typeface="ヒラギノ角ゴ Pro W3" pitchFamily="-108" charset="-128"/>
              <a:cs typeface="Arial" panose="020B0604020202020204" pitchFamily="34" charset="0"/>
            </a:endParaRP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Shipping coordinators </a:t>
            </a:r>
            <a:r>
              <a:rPr lang="en-US" sz="1200" b="1" dirty="0">
                <a:latin typeface="Arial" panose="020B0604020202020204" pitchFamily="34" charset="0"/>
                <a:ea typeface="ヒラギノ角ゴ Pro W3" pitchFamily="-108" charset="-128"/>
                <a:cs typeface="Arial" panose="020B0604020202020204" pitchFamily="34" charset="0"/>
              </a:rPr>
              <a:t>will not </a:t>
            </a:r>
            <a:r>
              <a:rPr lang="en-US" sz="1200" dirty="0">
                <a:latin typeface="Arial" panose="020B0604020202020204" pitchFamily="34" charset="0"/>
                <a:ea typeface="ヒラギノ角ゴ Pro W3" pitchFamily="-108" charset="-128"/>
                <a:cs typeface="Arial" panose="020B0604020202020204" pitchFamily="34" charset="0"/>
              </a:rPr>
              <a:t>pack concepts or supporting items. </a:t>
            </a:r>
          </a:p>
          <a:p>
            <a:pPr lvl="1"/>
            <a:endParaRPr lang="en-US" sz="800" dirty="0">
              <a:latin typeface="Arial" panose="020B0604020202020204" pitchFamily="34" charset="0"/>
              <a:cs typeface="Arial" panose="020B0604020202020204" pitchFamily="34" charset="0"/>
            </a:endParaRPr>
          </a:p>
          <a:p>
            <a:r>
              <a:rPr lang="en-US" sz="1200" b="1" dirty="0">
                <a:latin typeface="Arial" panose="020B0604020202020204" pitchFamily="34" charset="0"/>
                <a:ea typeface="ヒラギノ角ゴ Pro W3" pitchFamily="-108" charset="-128"/>
                <a:cs typeface="Arial" panose="020B0604020202020204" pitchFamily="34" charset="0"/>
              </a:rPr>
              <a:t>Who is responsible for preparing concepts for return shipping after the event?</a:t>
            </a:r>
          </a:p>
          <a:p>
            <a:pPr marL="628650" lvl="1" indent="-171450">
              <a:buFont typeface="Wingdings" panose="05000000000000000000" pitchFamily="2" charset="2"/>
              <a:buChar char="§"/>
            </a:pPr>
            <a:r>
              <a:rPr lang="en-US" sz="1200" b="1" dirty="0">
                <a:latin typeface="Arial" panose="020B0604020202020204" pitchFamily="34" charset="0"/>
                <a:ea typeface="ヒラギノ角ゴ Pro W3" pitchFamily="-108" charset="-128"/>
                <a:cs typeface="Arial" panose="020B0604020202020204" pitchFamily="34" charset="0"/>
              </a:rPr>
              <a:t>Ford </a:t>
            </a:r>
            <a:r>
              <a:rPr lang="en-US" sz="1200" b="1" dirty="0" smtClean="0">
                <a:latin typeface="Arial" panose="020B0604020202020204" pitchFamily="34" charset="0"/>
                <a:ea typeface="ヒラギノ角ゴ Pro W3" pitchFamily="-108" charset="-128"/>
                <a:cs typeface="Arial" panose="020B0604020202020204" pitchFamily="34" charset="0"/>
              </a:rPr>
              <a:t>Presenters </a:t>
            </a:r>
            <a:r>
              <a:rPr lang="en-US" sz="1200" b="1" dirty="0">
                <a:latin typeface="Arial" panose="020B0604020202020204" pitchFamily="34" charset="0"/>
                <a:ea typeface="ヒラギノ角ゴ Pro W3" pitchFamily="-108" charset="-128"/>
                <a:cs typeface="Arial" panose="020B0604020202020204" pitchFamily="34" charset="0"/>
              </a:rPr>
              <a:t>/ Concept owners </a:t>
            </a:r>
            <a:r>
              <a:rPr lang="en-US" sz="1200" dirty="0">
                <a:latin typeface="Arial" panose="020B0604020202020204" pitchFamily="34" charset="0"/>
                <a:ea typeface="ヒラギノ角ゴ Pro W3" pitchFamily="-108" charset="-128"/>
                <a:cs typeface="Arial" panose="020B0604020202020204" pitchFamily="34" charset="0"/>
              </a:rPr>
              <a:t>are responsible for packing their properties and all supporting items. </a:t>
            </a: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Shipping coordinators assist with understanding the process, communicating with Central Planners and </a:t>
            </a:r>
            <a:r>
              <a:rPr lang="en-US" sz="1200" dirty="0" smtClean="0">
                <a:latin typeface="Arial" panose="020B0604020202020204" pitchFamily="34" charset="0"/>
                <a:ea typeface="ヒラギノ角ゴ Pro W3" pitchFamily="-108" charset="-128"/>
                <a:cs typeface="Arial" panose="020B0604020202020204" pitchFamily="34" charset="0"/>
              </a:rPr>
              <a:t>Presenters</a:t>
            </a:r>
            <a:endParaRPr lang="en-US" sz="1200" dirty="0">
              <a:latin typeface="Arial" panose="020B0604020202020204" pitchFamily="34" charset="0"/>
              <a:ea typeface="ヒラギノ角ゴ Pro W3" pitchFamily="-108" charset="-128"/>
              <a:cs typeface="Arial" panose="020B0604020202020204" pitchFamily="34" charset="0"/>
            </a:endParaRP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Shipping coordinators </a:t>
            </a:r>
            <a:r>
              <a:rPr lang="en-US" sz="1200" b="1" dirty="0">
                <a:latin typeface="Arial" panose="020B0604020202020204" pitchFamily="34" charset="0"/>
                <a:ea typeface="ヒラギノ角ゴ Pro W3" pitchFamily="-108" charset="-128"/>
                <a:cs typeface="Arial" panose="020B0604020202020204" pitchFamily="34" charset="0"/>
              </a:rPr>
              <a:t>will not pack </a:t>
            </a:r>
            <a:r>
              <a:rPr lang="en-US" sz="1200" dirty="0">
                <a:latin typeface="Arial" panose="020B0604020202020204" pitchFamily="34" charset="0"/>
                <a:ea typeface="ヒラギノ角ゴ Pro W3" pitchFamily="-108" charset="-128"/>
                <a:cs typeface="Arial" panose="020B0604020202020204" pitchFamily="34" charset="0"/>
              </a:rPr>
              <a:t>concepts or supporting items. </a:t>
            </a: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Teardown &amp; shipping prep will occur on August </a:t>
            </a:r>
            <a:r>
              <a:rPr lang="en-US" sz="1200" dirty="0" smtClean="0">
                <a:latin typeface="Arial" panose="020B0604020202020204" pitchFamily="34" charset="0"/>
                <a:ea typeface="ヒラギノ角ゴ Pro W3" pitchFamily="-108" charset="-128"/>
                <a:cs typeface="Arial" panose="020B0604020202020204" pitchFamily="34" charset="0"/>
              </a:rPr>
              <a:t>29. </a:t>
            </a:r>
            <a:endParaRPr lang="en-US" sz="1200" dirty="0">
              <a:latin typeface="Arial" panose="020B0604020202020204" pitchFamily="34" charset="0"/>
              <a:ea typeface="ヒラギノ角ゴ Pro W3" pitchFamily="-108" charset="-128"/>
              <a:cs typeface="Arial" panose="020B0604020202020204" pitchFamily="34" charset="0"/>
            </a:endParaRPr>
          </a:p>
          <a:p>
            <a:endParaRPr lang="en-US" sz="800" b="1" dirty="0" smtClean="0">
              <a:latin typeface="Arial" panose="020B0604020202020204" pitchFamily="34" charset="0"/>
              <a:cs typeface="Arial" panose="020B0604020202020204" pitchFamily="34" charset="0"/>
            </a:endParaRPr>
          </a:p>
          <a:p>
            <a:r>
              <a:rPr lang="en-US" sz="1200" b="1" dirty="0">
                <a:latin typeface="Arial" panose="020B0604020202020204" pitchFamily="34" charset="0"/>
                <a:ea typeface="ヒラギノ角ゴ Pro W3" pitchFamily="-108" charset="-128"/>
                <a:cs typeface="Arial" panose="020B0604020202020204" pitchFamily="34" charset="0"/>
              </a:rPr>
              <a:t>Is anyone able to attend the IDTE?</a:t>
            </a: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No. Due to the confidential nature of the technology demonstrations, facility safety guidelines, as well as the timing of demonstrations (20 minutes each), only </a:t>
            </a:r>
            <a:r>
              <a:rPr lang="en-US" sz="1200" dirty="0" smtClean="0">
                <a:latin typeface="Arial" panose="020B0604020202020204" pitchFamily="34" charset="0"/>
                <a:ea typeface="ヒラギノ角ゴ Pro W3" pitchFamily="-108" charset="-128"/>
                <a:cs typeface="Arial" panose="020B0604020202020204" pitchFamily="34" charset="0"/>
              </a:rPr>
              <a:t>those Presenters </a:t>
            </a:r>
            <a:r>
              <a:rPr lang="en-US" sz="1200" dirty="0">
                <a:latin typeface="Arial" panose="020B0604020202020204" pitchFamily="34" charset="0"/>
                <a:ea typeface="ヒラギノ角ゴ Pro W3" pitchFamily="-108" charset="-128"/>
                <a:cs typeface="Arial" panose="020B0604020202020204" pitchFamily="34" charset="0"/>
              </a:rPr>
              <a:t>and support personnel necessary to represent the specific technologies are permitted at ACM during IDTE. </a:t>
            </a:r>
          </a:p>
          <a:p>
            <a:pPr marL="628650" lvl="1" indent="-171450">
              <a:buFont typeface="Wingdings" panose="05000000000000000000" pitchFamily="2" charset="2"/>
              <a:buChar char="§"/>
            </a:pPr>
            <a:r>
              <a:rPr lang="en-US" sz="1200" dirty="0">
                <a:latin typeface="Arial" panose="020B0604020202020204" pitchFamily="34" charset="0"/>
                <a:ea typeface="ヒラギノ角ゴ Pro W3" pitchFamily="-108" charset="-128"/>
                <a:cs typeface="Arial" panose="020B0604020202020204" pitchFamily="34" charset="0"/>
              </a:rPr>
              <a:t>Supporters attending should be on their respective Supplier and Ford supporter attendance file. Contact your central planner to confirm that you are listed (email will be sent to suppliers informing about the same</a:t>
            </a:r>
            <a:r>
              <a:rPr lang="en-US" sz="1200" dirty="0" smtClean="0">
                <a:latin typeface="Arial" panose="020B0604020202020204" pitchFamily="34" charset="0"/>
                <a:ea typeface="ヒラギノ角ゴ Pro W3" pitchFamily="-108" charset="-128"/>
                <a:cs typeface="Arial" panose="020B0604020202020204" pitchFamily="34" charset="0"/>
              </a:rPr>
              <a:t>)</a:t>
            </a:r>
          </a:p>
          <a:p>
            <a:pPr marL="628650" lvl="1" indent="-171450">
              <a:buFont typeface="Wingdings" panose="05000000000000000000" pitchFamily="2" charset="2"/>
              <a:buChar char="§"/>
            </a:pPr>
            <a:r>
              <a:rPr lang="en-US" sz="1200" dirty="0" smtClean="0">
                <a:latin typeface="Arial" panose="020B0604020202020204" pitchFamily="34" charset="0"/>
                <a:ea typeface="ヒラギノ角ゴ Pro W3" pitchFamily="-108" charset="-128"/>
                <a:cs typeface="Arial" panose="020B0604020202020204" pitchFamily="34" charset="0"/>
              </a:rPr>
              <a:t>Evaluators are selected by management and sent a personal invitation.</a:t>
            </a:r>
            <a:endParaRPr lang="en-US" sz="1200" dirty="0">
              <a:latin typeface="Arial" panose="020B0604020202020204" pitchFamily="34" charset="0"/>
              <a:ea typeface="ヒラギノ角ゴ Pro W3" pitchFamily="-108" charset="-128"/>
              <a:cs typeface="Arial" panose="020B0604020202020204" pitchFamily="34" charset="0"/>
            </a:endParaRPr>
          </a:p>
          <a:p>
            <a:pPr marL="171450" indent="-171450">
              <a:spcAft>
                <a:spcPts val="600"/>
              </a:spcAft>
              <a:buFont typeface="Wingdings" panose="05000000000000000000" pitchFamily="2" charset="2"/>
              <a:buChar char="§"/>
              <a:defRPr/>
            </a:pP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3809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8519" y="748903"/>
            <a:ext cx="9252520" cy="3551039"/>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pic>
        <p:nvPicPr>
          <p:cNvPr id="10"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23" y="1136596"/>
            <a:ext cx="8815035" cy="27815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0" y="3943502"/>
            <a:ext cx="9144001" cy="307777"/>
          </a:xfrm>
          <a:prstGeom prst="rect">
            <a:avLst/>
          </a:prstGeom>
          <a:noFill/>
        </p:spPr>
        <p:txBody>
          <a:bodyPr wrap="square" rtlCol="0">
            <a:spAutoFit/>
          </a:bodyPr>
          <a:lstStyle/>
          <a:p>
            <a:pPr algn="ctr"/>
            <a:r>
              <a:rPr lang="de-DE" sz="1400" dirty="0" smtClean="0"/>
              <a:t>We can‘t wait to see you in August!</a:t>
            </a:r>
            <a:endParaRPr lang="en-GB" sz="1400" dirty="0"/>
          </a:p>
        </p:txBody>
      </p:sp>
    </p:spTree>
    <p:extLst>
      <p:ext uri="{BB962C8B-B14F-4D97-AF65-F5344CB8AC3E}">
        <p14:creationId xmlns:p14="http://schemas.microsoft.com/office/powerpoint/2010/main" val="1134145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1011199"/>
            <a:ext cx="9144001" cy="3288743"/>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3563998" y="572274"/>
            <a:ext cx="201600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KEY DATES</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457198" y="1271728"/>
            <a:ext cx="8686801" cy="33843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Setup: 		Aug 16 -17, 8am - 4pm</a:t>
            </a:r>
            <a:r>
              <a:rPr kumimoji="0" lang="en-US" sz="18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1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t>
            </a:r>
            <a:r>
              <a:rPr lang="en-US" sz="1100" b="1" dirty="0" err="1">
                <a:solidFill>
                  <a:prstClr val="black"/>
                </a:solidFill>
                <a:latin typeface="Arial" panose="020B0604020202020204" pitchFamily="34" charset="0"/>
                <a:cs typeface="Arial" panose="020B0604020202020204" pitchFamily="34" charset="0"/>
              </a:rPr>
              <a:t>D</a:t>
            </a:r>
            <a:r>
              <a:rPr kumimoji="0" lang="en-US" sz="1100" b="1" i="0" u="none" strike="noStrike" kern="120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riveable</a:t>
            </a:r>
            <a:r>
              <a:rPr kumimoji="0" lang="en-US" sz="1100" b="1" i="0" u="none" strike="noStrike" kern="1200" cap="none" spc="0" normalizeH="0" noProof="0" dirty="0" smtClean="0">
                <a:ln>
                  <a:noFill/>
                </a:ln>
                <a:solidFill>
                  <a:prstClr val="black"/>
                </a:solidFill>
                <a:effectLst/>
                <a:uLnTx/>
                <a:uFillTx/>
                <a:latin typeface="Arial" panose="020B0604020202020204" pitchFamily="34" charset="0"/>
                <a:cs typeface="Arial" panose="020B0604020202020204" pitchFamily="34" charset="0"/>
              </a:rPr>
              <a:t> testing can start on the 15</a:t>
            </a:r>
            <a:r>
              <a:rPr kumimoji="0" lang="en-US" sz="1100" b="1" i="0" u="none" strike="noStrike" kern="120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rPr>
              <a:t>th</a:t>
            </a:r>
            <a:r>
              <a:rPr lang="en-US" sz="1100" b="1" dirty="0">
                <a:solidFill>
                  <a:prstClr val="black"/>
                </a:solidFill>
                <a:latin typeface="Arial" panose="020B0604020202020204" pitchFamily="34" charset="0"/>
                <a:cs typeface="Arial" panose="020B0604020202020204" pitchFamily="34" charset="0"/>
              </a:rPr>
              <a:t>)</a:t>
            </a:r>
            <a:endParaRPr kumimoji="0" lang="en-US" sz="11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Dry-Run:             </a:t>
            </a:r>
            <a:r>
              <a:rPr kumimoji="0" lang="en-US" sz="18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	Aug 20, 8am - 4:30pm </a:t>
            </a:r>
            <a:r>
              <a:rPr kumimoji="0" lang="en-US" sz="11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a:t>
            </a:r>
            <a:r>
              <a:rPr kumimoji="0" lang="en-US" sz="1100" b="1" i="0" u="sng" strike="noStrike" kern="1200" cap="none" spc="0" normalizeH="0" baseline="0" noProof="0" dirty="0" smtClean="0">
                <a:ln>
                  <a:noFill/>
                </a:ln>
                <a:effectLst/>
                <a:uLnTx/>
                <a:uFillTx/>
                <a:latin typeface="Arial" panose="020B0604020202020204" pitchFamily="34" charset="0"/>
                <a:cs typeface="Arial" panose="020B0604020202020204" pitchFamily="34" charset="0"/>
              </a:rPr>
              <a:t>Mandatory</a:t>
            </a:r>
            <a:r>
              <a:rPr kumimoji="0" lang="en-US" sz="11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 for all)</a:t>
            </a:r>
            <a:endParaRPr kumimoji="0" lang="en-US" sz="11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Final prep:         </a:t>
            </a:r>
            <a:r>
              <a:rPr kumimoji="0" lang="en-US" sz="18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	Aug 21, 8am - 4pm </a:t>
            </a:r>
            <a:r>
              <a:rPr kumimoji="0" lang="en-US" sz="11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(At the discretion</a:t>
            </a:r>
            <a:r>
              <a:rPr kumimoji="0" lang="en-US" sz="1100" b="1" i="0" u="none" strike="noStrike" kern="1200" cap="none" spc="0" normalizeH="0" noProof="0" dirty="0" smtClean="0">
                <a:ln>
                  <a:noFill/>
                </a:ln>
                <a:effectLst/>
                <a:uLnTx/>
                <a:uFillTx/>
                <a:latin typeface="Arial" panose="020B0604020202020204" pitchFamily="34" charset="0"/>
                <a:cs typeface="Arial" panose="020B0604020202020204" pitchFamily="34" charset="0"/>
              </a:rPr>
              <a:t> of each presenter)</a:t>
            </a:r>
            <a:endParaRPr kumimoji="0" lang="en-US" sz="11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Event:                  </a:t>
            </a:r>
            <a:r>
              <a:rPr kumimoji="0" lang="en-US" sz="18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Aug 22-24 </a:t>
            </a: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&amp; Aug </a:t>
            </a:r>
            <a:r>
              <a:rPr kumimoji="0" lang="en-US" sz="18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27-28</a:t>
            </a:r>
            <a:r>
              <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t>
            </a:r>
            <a:r>
              <a:rPr kumimoji="0" lang="en-US" sz="1800" b="1" i="0" u="none" strike="noStrike" kern="1200" cap="none" spc="0" normalizeH="0" noProof="0" dirty="0" smtClean="0">
                <a:ln>
                  <a:noFill/>
                </a:ln>
                <a:solidFill>
                  <a:prstClr val="black"/>
                </a:solidFill>
                <a:effectLst/>
                <a:uLnTx/>
                <a:uFillTx/>
                <a:latin typeface="Arial" panose="020B0604020202020204" pitchFamily="34" charset="0"/>
                <a:cs typeface="Arial" panose="020B0604020202020204" pitchFamily="34" charset="0"/>
              </a:rPr>
              <a:t> 8am - 4:30pm</a:t>
            </a:r>
            <a:endParaRPr lang="en-US" sz="1800"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Teardown:         	Aug 28, 4:30pm - 7pm</a:t>
            </a:r>
            <a:r>
              <a:rPr kumimoji="0" lang="en-US" sz="1800" b="1" i="0" u="none" strike="noStrike" kern="1200" cap="none" spc="0" normalizeH="0" noProof="0" dirty="0" smtClean="0">
                <a:ln>
                  <a:noFill/>
                </a:ln>
                <a:solidFill>
                  <a:prstClr val="black"/>
                </a:solidFill>
                <a:effectLst/>
                <a:uLnTx/>
                <a:uFillTx/>
                <a:latin typeface="Arial" panose="020B0604020202020204" pitchFamily="34" charset="0"/>
                <a:cs typeface="Arial" panose="020B0604020202020204" pitchFamily="34" charset="0"/>
              </a:rPr>
              <a:t> &amp; </a:t>
            </a:r>
            <a:r>
              <a:rPr kumimoji="0" lang="en-US" sz="18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Aug 29, </a:t>
            </a:r>
            <a:r>
              <a:rPr kumimoji="0" lang="en-US" sz="1800" b="1" i="0" u="none" strike="noStrike" kern="1200" cap="none" spc="0" normalizeH="0" baseline="0" noProof="0" dirty="0" smtClean="0">
                <a:ln>
                  <a:noFill/>
                </a:ln>
                <a:effectLst/>
                <a:uLnTx/>
                <a:uFillTx/>
                <a:latin typeface="Arial" panose="020B0604020202020204" pitchFamily="34" charset="0"/>
                <a:cs typeface="Arial" panose="020B0604020202020204" pitchFamily="34" charset="0"/>
              </a:rPr>
              <a:t>8am - 4pm</a:t>
            </a: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GB" sz="11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endParaRPr>
          </a:p>
          <a:p>
            <a:pPr>
              <a:spcBef>
                <a:spcPts val="0"/>
              </a:spcBef>
              <a:spcAft>
                <a:spcPts val="600"/>
              </a:spcAft>
              <a:defRPr/>
            </a:pPr>
            <a:r>
              <a:rPr lang="de-DE" sz="1400" dirty="0" smtClean="0">
                <a:solidFill>
                  <a:prstClr val="black"/>
                </a:solidFill>
                <a:latin typeface="Arial" panose="020B0604020202020204" pitchFamily="34" charset="0"/>
                <a:cs typeface="Arial" panose="020B0604020202020204" pitchFamily="34" charset="0"/>
              </a:rPr>
              <a:t>The setup of demos is required to be </a:t>
            </a:r>
            <a:r>
              <a:rPr lang="de-DE" sz="1400" u="sng" dirty="0" smtClean="0">
                <a:solidFill>
                  <a:prstClr val="black"/>
                </a:solidFill>
                <a:latin typeface="Arial" panose="020B0604020202020204" pitchFamily="34" charset="0"/>
                <a:cs typeface="Arial" panose="020B0604020202020204" pitchFamily="34" charset="0"/>
              </a:rPr>
              <a:t>complete</a:t>
            </a:r>
            <a:r>
              <a:rPr lang="de-DE" sz="1400" dirty="0" smtClean="0">
                <a:solidFill>
                  <a:prstClr val="black"/>
                </a:solidFill>
                <a:latin typeface="Arial" panose="020B0604020202020204" pitchFamily="34" charset="0"/>
                <a:cs typeface="Arial" panose="020B0604020202020204" pitchFamily="34" charset="0"/>
              </a:rPr>
              <a:t> prior to the dry-run day</a:t>
            </a:r>
          </a:p>
          <a:p>
            <a:pPr>
              <a:spcBef>
                <a:spcPts val="0"/>
              </a:spcBef>
              <a:spcAft>
                <a:spcPts val="600"/>
              </a:spcAft>
              <a:defRPr/>
            </a:pPr>
            <a:r>
              <a:rPr lang="de-DE" sz="1400" dirty="0" smtClean="0">
                <a:latin typeface="Arial" panose="020B0604020202020204" pitchFamily="34" charset="0"/>
                <a:cs typeface="Arial" panose="020B0604020202020204" pitchFamily="34" charset="0"/>
              </a:rPr>
              <a:t>Coffee is available during the morning briefing session and during morning/afternoon breaks</a:t>
            </a:r>
          </a:p>
          <a:p>
            <a:pPr>
              <a:spcBef>
                <a:spcPts val="0"/>
              </a:spcBef>
              <a:spcAft>
                <a:spcPts val="600"/>
              </a:spcAft>
              <a:defRPr/>
            </a:pPr>
            <a:r>
              <a:rPr lang="de-DE" sz="1400" dirty="0" smtClean="0">
                <a:latin typeface="Arial" panose="020B0604020202020204" pitchFamily="34" charset="0"/>
                <a:cs typeface="Arial" panose="020B0604020202020204" pitchFamily="34" charset="0"/>
              </a:rPr>
              <a:t>Catered lunch will be provided 8/20, 8/22-24 &amp; 8/27-28 (lunch not provided 8/15-17 or 8/21)</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15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SETUP INFORMATION</a:t>
            </a:r>
            <a:endParaRPr lang="en-US" dirty="0"/>
          </a:p>
        </p:txBody>
      </p:sp>
    </p:spTree>
    <p:extLst>
      <p:ext uri="{BB962C8B-B14F-4D97-AF65-F5344CB8AC3E}">
        <p14:creationId xmlns:p14="http://schemas.microsoft.com/office/powerpoint/2010/main" val="3101656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880051"/>
            <a:ext cx="9144001" cy="3419891"/>
          </a:xfrm>
          <a:prstGeom prst="rect">
            <a:avLst/>
          </a:prstGeom>
          <a:solidFill>
            <a:srgbClr val="D9D9D9">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Ford CE Light" panose="02000503020000020004" pitchFamily="2" charset="0"/>
              <a:ea typeface="+mn-ea"/>
              <a:cs typeface="Ford Antenna Medium"/>
            </a:endParaRPr>
          </a:p>
        </p:txBody>
      </p:sp>
      <p:sp>
        <p:nvSpPr>
          <p:cNvPr id="7" name="TextBox 6"/>
          <p:cNvSpPr txBox="1"/>
          <p:nvPr/>
        </p:nvSpPr>
        <p:spPr>
          <a:xfrm>
            <a:off x="1703910" y="572274"/>
            <a:ext cx="573618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rPr>
              <a:t>INFO REQUIRED PRIOR TO SETUP</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8" name="TextBox 7"/>
          <p:cNvSpPr txBox="1"/>
          <p:nvPr/>
        </p:nvSpPr>
        <p:spPr>
          <a:xfrm>
            <a:off x="3653341"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9" name="Text Placeholder 1"/>
          <p:cNvSpPr txBox="1">
            <a:spLocks/>
          </p:cNvSpPr>
          <p:nvPr/>
        </p:nvSpPr>
        <p:spPr>
          <a:xfrm>
            <a:off x="228598" y="939191"/>
            <a:ext cx="8686801" cy="38648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600"/>
              </a:spcAft>
              <a:buNone/>
              <a:defRPr/>
            </a:pPr>
            <a:r>
              <a:rPr lang="en-US" sz="1400" u="sng" dirty="0">
                <a:solidFill>
                  <a:prstClr val="black"/>
                </a:solidFill>
                <a:latin typeface="Arial" panose="020B0604020202020204" pitchFamily="34" charset="0"/>
                <a:cs typeface="Arial" panose="020B0604020202020204" pitchFamily="34" charset="0"/>
              </a:rPr>
              <a:t>I</a:t>
            </a:r>
            <a:r>
              <a:rPr lang="en-US" sz="1400" u="sng" dirty="0" smtClean="0">
                <a:solidFill>
                  <a:prstClr val="black"/>
                </a:solidFill>
                <a:latin typeface="Arial" panose="020B0604020202020204" pitchFamily="34" charset="0"/>
                <a:cs typeface="Arial" panose="020B0604020202020204" pitchFamily="34" charset="0"/>
              </a:rPr>
              <a:t>nformation which had to be </a:t>
            </a:r>
            <a:r>
              <a:rPr lang="en-US" sz="1400" b="1" u="sng" dirty="0" smtClean="0">
                <a:solidFill>
                  <a:srgbClr val="016EFF"/>
                </a:solidFill>
                <a:latin typeface="Arial" panose="020B0604020202020204" pitchFamily="34" charset="0"/>
                <a:cs typeface="Arial" panose="020B0604020202020204" pitchFamily="34" charset="0"/>
              </a:rPr>
              <a:t>submitted by August 1</a:t>
            </a:r>
            <a:r>
              <a:rPr lang="en-US" sz="1400" b="1" u="sng" baseline="30000" dirty="0" smtClean="0">
                <a:solidFill>
                  <a:srgbClr val="016EFF"/>
                </a:solidFill>
                <a:latin typeface="Arial" panose="020B0604020202020204" pitchFamily="34" charset="0"/>
                <a:cs typeface="Arial" panose="020B0604020202020204" pitchFamily="34" charset="0"/>
              </a:rPr>
              <a:t>st</a:t>
            </a:r>
            <a:endParaRPr lang="en-US" sz="1400" b="1" u="sng" dirty="0" smtClean="0">
              <a:solidFill>
                <a:srgbClr val="016EFF"/>
              </a:solidFill>
              <a:latin typeface="Arial" panose="020B0604020202020204" pitchFamily="34" charset="0"/>
              <a:cs typeface="Arial" panose="020B0604020202020204" pitchFamily="34" charset="0"/>
            </a:endParaRPr>
          </a:p>
          <a:p>
            <a:pPr>
              <a:spcBef>
                <a:spcPts val="0"/>
              </a:spcBef>
              <a:spcAft>
                <a:spcPts val="900"/>
              </a:spcAft>
              <a:defRPr/>
            </a:pPr>
            <a:r>
              <a:rPr lang="en-US" sz="1200" b="1" dirty="0" smtClean="0">
                <a:solidFill>
                  <a:prstClr val="black"/>
                </a:solidFill>
                <a:latin typeface="Arial" panose="020B0604020202020204" pitchFamily="34" charset="0"/>
                <a:cs typeface="Arial" panose="020B0604020202020204" pitchFamily="34" charset="0"/>
              </a:rPr>
              <a:t>Ford and Supplier Attendance </a:t>
            </a:r>
          </a:p>
          <a:p>
            <a:pPr lvl="1">
              <a:spcBef>
                <a:spcPts val="0"/>
              </a:spcBef>
              <a:spcAft>
                <a:spcPts val="900"/>
              </a:spcAft>
              <a:defRPr/>
            </a:pPr>
            <a:r>
              <a:rPr lang="en-US" sz="1050" dirty="0" smtClean="0">
                <a:solidFill>
                  <a:prstClr val="black"/>
                </a:solidFill>
                <a:latin typeface="Arial" panose="020B0604020202020204" pitchFamily="34" charset="0"/>
                <a:cs typeface="Arial" panose="020B0604020202020204" pitchFamily="34" charset="0"/>
              </a:rPr>
              <a:t>Ford Presenters – submit to SharePoint</a:t>
            </a:r>
          </a:p>
          <a:p>
            <a:pPr lvl="1">
              <a:spcBef>
                <a:spcPts val="0"/>
              </a:spcBef>
              <a:spcAft>
                <a:spcPts val="900"/>
              </a:spcAft>
              <a:defRPr/>
            </a:pPr>
            <a:r>
              <a:rPr lang="en-US" sz="1050" dirty="0" smtClean="0">
                <a:solidFill>
                  <a:prstClr val="black"/>
                </a:solidFill>
                <a:latin typeface="Arial" panose="020B0604020202020204" pitchFamily="34" charset="0"/>
                <a:cs typeface="Arial" panose="020B0604020202020204" pitchFamily="34" charset="0"/>
              </a:rPr>
              <a:t>Supplier Representatives – submit information via excel form</a:t>
            </a:r>
          </a:p>
          <a:p>
            <a:pPr>
              <a:spcBef>
                <a:spcPts val="0"/>
              </a:spcBef>
              <a:spcAft>
                <a:spcPts val="900"/>
              </a:spcAft>
              <a:defRPr/>
            </a:pPr>
            <a:r>
              <a:rPr lang="en-US" sz="1200" b="1" dirty="0" smtClean="0">
                <a:solidFill>
                  <a:prstClr val="black"/>
                </a:solidFill>
                <a:latin typeface="Arial" panose="020B0604020202020204" pitchFamily="34" charset="0"/>
                <a:cs typeface="Arial" panose="020B0604020202020204" pitchFamily="34" charset="0"/>
              </a:rPr>
              <a:t>One Pager </a:t>
            </a:r>
            <a:r>
              <a:rPr lang="en-US" sz="1200" b="1" dirty="0" smtClean="0">
                <a:latin typeface="Arial" panose="020B0604020202020204" pitchFamily="34" charset="0"/>
                <a:cs typeface="Arial" panose="020B0604020202020204" pitchFamily="34" charset="0"/>
              </a:rPr>
              <a:t>information </a:t>
            </a:r>
            <a:r>
              <a:rPr lang="en-US" sz="1200" dirty="0" smtClean="0">
                <a:latin typeface="Arial" panose="020B0604020202020204" pitchFamily="34" charset="0"/>
                <a:cs typeface="Arial" panose="020B0604020202020204" pitchFamily="34" charset="0"/>
              </a:rPr>
              <a:t>will be auto-populated from input to SharePoint (Ford only). Suppliers will submit the excel form. Evaluators will be able to access via tablets during event (no printed copies allowed) </a:t>
            </a:r>
          </a:p>
          <a:p>
            <a:pPr>
              <a:spcBef>
                <a:spcPts val="0"/>
              </a:spcBef>
              <a:spcAft>
                <a:spcPts val="900"/>
              </a:spcAft>
              <a:defRPr/>
            </a:pPr>
            <a:r>
              <a:rPr lang="en-US" sz="1200" b="1" dirty="0" smtClean="0">
                <a:solidFill>
                  <a:prstClr val="black"/>
                </a:solidFill>
                <a:latin typeface="Arial" panose="020B0604020202020204" pitchFamily="34" charset="0"/>
                <a:cs typeface="Arial" panose="020B0604020202020204" pitchFamily="34" charset="0"/>
              </a:rPr>
              <a:t>Confidentiality form and waiver </a:t>
            </a:r>
            <a:r>
              <a:rPr lang="en-US" sz="1200" dirty="0" smtClean="0">
                <a:latin typeface="Arial" panose="020B0604020202020204" pitchFamily="34" charset="0"/>
                <a:cs typeface="Arial" panose="020B0604020202020204" pitchFamily="34" charset="0"/>
              </a:rPr>
              <a:t>must be signed prior to entering event grounds (can be </a:t>
            </a:r>
            <a:br>
              <a:rPr lang="en-US" sz="1200" dirty="0" smtClean="0">
                <a:latin typeface="Arial" panose="020B0604020202020204" pitchFamily="34" charset="0"/>
                <a:cs typeface="Arial" panose="020B0604020202020204" pitchFamily="34" charset="0"/>
              </a:rPr>
            </a:br>
            <a:r>
              <a:rPr lang="en-US" sz="1200" dirty="0" smtClean="0">
                <a:latin typeface="Arial" panose="020B0604020202020204" pitchFamily="34" charset="0"/>
                <a:cs typeface="Arial" panose="020B0604020202020204" pitchFamily="34" charset="0"/>
              </a:rPr>
              <a:t>scanned and returned to </a:t>
            </a:r>
            <a:r>
              <a:rPr lang="en-US" sz="1200" dirty="0" smtClean="0">
                <a:latin typeface="Arial" panose="020B0604020202020204" pitchFamily="34" charset="0"/>
                <a:cs typeface="Arial" panose="020B0604020202020204" pitchFamily="34" charset="0"/>
                <a:hlinkClick r:id="rId3"/>
              </a:rPr>
              <a:t>IDTE@ford.com</a:t>
            </a:r>
            <a:r>
              <a:rPr lang="en-US" sz="1200" dirty="0" smtClean="0">
                <a:latin typeface="Arial" panose="020B0604020202020204" pitchFamily="34" charset="0"/>
                <a:cs typeface="Arial" panose="020B0604020202020204" pitchFamily="34" charset="0"/>
              </a:rPr>
              <a:t>) </a:t>
            </a:r>
          </a:p>
          <a:p>
            <a:pPr>
              <a:spcBef>
                <a:spcPts val="0"/>
              </a:spcBef>
              <a:spcAft>
                <a:spcPts val="900"/>
              </a:spcAft>
              <a:defRPr/>
            </a:pPr>
            <a:r>
              <a:rPr lang="en-US" sz="1200" b="1" dirty="0" smtClean="0">
                <a:latin typeface="Arial" panose="020B0604020202020204" pitchFamily="34" charset="0"/>
                <a:cs typeface="Arial" panose="020B0604020202020204" pitchFamily="34" charset="0"/>
              </a:rPr>
              <a:t>Image Capturing Authorization </a:t>
            </a:r>
            <a:r>
              <a:rPr lang="en-US" sz="1200" dirty="0" smtClean="0">
                <a:latin typeface="Arial" panose="020B0604020202020204" pitchFamily="34" charset="0"/>
                <a:cs typeface="Arial" panose="020B0604020202020204" pitchFamily="34" charset="0"/>
              </a:rPr>
              <a:t>form is required for any technologies that include a camera</a:t>
            </a:r>
          </a:p>
          <a:p>
            <a:pPr>
              <a:spcBef>
                <a:spcPts val="0"/>
              </a:spcBef>
              <a:spcAft>
                <a:spcPts val="900"/>
              </a:spcAft>
              <a:defRPr/>
            </a:pPr>
            <a:r>
              <a:rPr lang="en-US" sz="1200" dirty="0" smtClean="0">
                <a:latin typeface="Arial" panose="020B0604020202020204" pitchFamily="34" charset="0"/>
                <a:cs typeface="Arial" panose="020B0604020202020204" pitchFamily="34" charset="0"/>
              </a:rPr>
              <a:t>Shipping in information</a:t>
            </a:r>
          </a:p>
          <a:p>
            <a:pPr>
              <a:spcBef>
                <a:spcPts val="0"/>
              </a:spcBef>
              <a:spcAft>
                <a:spcPts val="900"/>
              </a:spcAft>
              <a:defRPr/>
            </a:pPr>
            <a:r>
              <a:rPr lang="en-US" sz="1200" dirty="0" err="1">
                <a:latin typeface="Arial" panose="020B0604020202020204" pitchFamily="34" charset="0"/>
                <a:cs typeface="Arial" panose="020B0604020202020204" pitchFamily="34" charset="0"/>
              </a:rPr>
              <a:t>Driveable</a:t>
            </a:r>
            <a:r>
              <a:rPr lang="en-US" sz="1200" dirty="0">
                <a:latin typeface="Arial" panose="020B0604020202020204" pitchFamily="34" charset="0"/>
                <a:cs typeface="Arial" panose="020B0604020202020204" pitchFamily="34" charset="0"/>
              </a:rPr>
              <a:t> forms required for admittance to ACM &amp; ACM Track Safety Training for </a:t>
            </a:r>
            <a:r>
              <a:rPr lang="en-US" sz="1200" dirty="0" smtClean="0">
                <a:latin typeface="Arial" panose="020B0604020202020204" pitchFamily="34" charset="0"/>
                <a:cs typeface="Arial" panose="020B0604020202020204" pitchFamily="34" charset="0"/>
              </a:rPr>
              <a:t>Ford (see slide 19)</a:t>
            </a:r>
          </a:p>
          <a:p>
            <a:pPr>
              <a:spcBef>
                <a:spcPts val="0"/>
              </a:spcBef>
              <a:spcAft>
                <a:spcPts val="900"/>
              </a:spcAft>
              <a:defRPr/>
            </a:pPr>
            <a:r>
              <a:rPr lang="en-US" sz="1200" dirty="0" smtClean="0">
                <a:latin typeface="Arial" panose="020B0604020202020204" pitchFamily="34" charset="0"/>
                <a:cs typeface="Arial" panose="020B0604020202020204" pitchFamily="34" charset="0"/>
              </a:rPr>
              <a:t>If you cannot supply your own target vehicles for the event, please </a:t>
            </a:r>
            <a:r>
              <a:rPr lang="en-US" sz="1200" dirty="0">
                <a:latin typeface="Arial" panose="020B0604020202020204" pitchFamily="34" charset="0"/>
                <a:cs typeface="Arial" panose="020B0604020202020204" pitchFamily="34" charset="0"/>
              </a:rPr>
              <a:t>c</a:t>
            </a:r>
            <a:r>
              <a:rPr lang="en-US" sz="1200" dirty="0" smtClean="0">
                <a:latin typeface="Arial" panose="020B0604020202020204" pitchFamily="34" charset="0"/>
                <a:cs typeface="Arial" panose="020B0604020202020204" pitchFamily="34" charset="0"/>
              </a:rPr>
              <a:t>ontact Jamel Belwafa (</a:t>
            </a:r>
            <a:r>
              <a:rPr lang="en-US" sz="1200" dirty="0" smtClean="0">
                <a:latin typeface="Arial" panose="020B0604020202020204" pitchFamily="34" charset="0"/>
                <a:cs typeface="Arial" panose="020B0604020202020204" pitchFamily="34" charset="0"/>
                <a:hlinkClick r:id="rId4"/>
              </a:rPr>
              <a:t>jbelwafa@ford.com</a:t>
            </a:r>
            <a:r>
              <a:rPr lang="en-US" sz="1200" dirty="0" smtClean="0">
                <a:latin typeface="Arial" panose="020B0604020202020204" pitchFamily="34" charset="0"/>
                <a:cs typeface="Arial" panose="020B0604020202020204" pitchFamily="34" charset="0"/>
              </a:rPr>
              <a:t>)</a:t>
            </a:r>
          </a:p>
          <a:p>
            <a:pPr>
              <a:spcBef>
                <a:spcPts val="0"/>
              </a:spcBef>
              <a:spcAft>
                <a:spcPts val="600"/>
              </a:spcAft>
              <a:defRPr/>
            </a:pPr>
            <a:endParaRPr lang="en-US" sz="1200" dirty="0" smtClean="0">
              <a:solidFill>
                <a:srgbClr val="FF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600"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61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3606738" y="-20538"/>
            <a:ext cx="1837361" cy="7694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BE"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rPr>
              <a:t>IDTE</a:t>
            </a:r>
            <a:endParaRPr kumimoji="0" lang="en-US" sz="4400" b="1" i="0" u="none" strike="noStrike" kern="1200" cap="none" spc="0" normalizeH="0" baseline="0" noProof="0" dirty="0" smtClean="0">
              <a:ln>
                <a:noFill/>
              </a:ln>
              <a:solidFill>
                <a:prstClr val="black"/>
              </a:solidFill>
              <a:effectLst/>
              <a:uLnTx/>
              <a:uFillTx/>
              <a:latin typeface="Ford CE Heavy" panose="02000505020000020004" pitchFamily="2" charset="0"/>
              <a:ea typeface="+mn-ea"/>
              <a:cs typeface="Ford Antenna Regular"/>
            </a:endParaRPr>
          </a:p>
        </p:txBody>
      </p:sp>
      <p:sp>
        <p:nvSpPr>
          <p:cNvPr id="5" name="TextBox 4"/>
          <p:cNvSpPr txBox="1"/>
          <p:nvPr/>
        </p:nvSpPr>
        <p:spPr>
          <a:xfrm>
            <a:off x="2404416" y="607789"/>
            <a:ext cx="433522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BE" sz="1400" b="1" spc="680" dirty="0" smtClean="0">
                <a:solidFill>
                  <a:prstClr val="black"/>
                </a:solidFill>
                <a:latin typeface="Ford CE Light" panose="02000503020000020004" pitchFamily="2" charset="0"/>
                <a:cs typeface="Ford Antenna Regular"/>
              </a:rPr>
              <a:t> SHIPPING INFORMATION</a:t>
            </a:r>
            <a:endParaRPr kumimoji="0" lang="en-US" sz="1400" b="1" i="0" u="none" strike="noStrike" kern="1200" cap="none" spc="680" normalizeH="0" baseline="0" noProof="0" dirty="0" smtClean="0">
              <a:ln>
                <a:noFill/>
              </a:ln>
              <a:solidFill>
                <a:prstClr val="black"/>
              </a:solidFill>
              <a:effectLst/>
              <a:uLnTx/>
              <a:uFillTx/>
              <a:latin typeface="Ford CE Light" panose="02000503020000020004" pitchFamily="2" charset="0"/>
              <a:ea typeface="+mn-ea"/>
              <a:cs typeface="Ford Antenna Regular"/>
            </a:endParaRPr>
          </a:p>
        </p:txBody>
      </p:sp>
      <p:sp>
        <p:nvSpPr>
          <p:cNvPr id="6" name="TextBox 5"/>
          <p:cNvSpPr txBox="1"/>
          <p:nvPr/>
        </p:nvSpPr>
        <p:spPr>
          <a:xfrm>
            <a:off x="395536" y="915566"/>
            <a:ext cx="8599188" cy="3339376"/>
          </a:xfrm>
          <a:prstGeom prst="rect">
            <a:avLst/>
          </a:prstGeom>
          <a:noFill/>
        </p:spPr>
        <p:txBody>
          <a:bodyPr wrap="square" rtlCol="0">
            <a:spAutoFit/>
          </a:bodyPr>
          <a:lstStyle/>
          <a:p>
            <a:r>
              <a:rPr lang="de-DE" sz="1700" b="1" dirty="0" smtClean="0"/>
              <a:t>Shipping in dates </a:t>
            </a:r>
            <a:r>
              <a:rPr lang="de-DE" sz="1700" dirty="0" smtClean="0"/>
              <a:t>&amp; requested information</a:t>
            </a:r>
            <a:r>
              <a:rPr lang="de-DE" sz="1700" b="1" dirty="0" smtClean="0"/>
              <a:t> </a:t>
            </a:r>
            <a:r>
              <a:rPr lang="de-DE" sz="1700" dirty="0" smtClean="0"/>
              <a:t>must be submitted </a:t>
            </a:r>
            <a:r>
              <a:rPr lang="de-DE" sz="1700" b="1" dirty="0" smtClean="0">
                <a:solidFill>
                  <a:srgbClr val="016EFF"/>
                </a:solidFill>
              </a:rPr>
              <a:t>by August 1st.</a:t>
            </a:r>
            <a:r>
              <a:rPr lang="de-DE" sz="1700" b="1" dirty="0" smtClean="0"/>
              <a:t> </a:t>
            </a:r>
          </a:p>
          <a:p>
            <a:r>
              <a:rPr lang="de-DE" sz="1600" i="1" dirty="0" smtClean="0"/>
              <a:t>(Ford submit to SharePoint, Suppliers return excel form to central planner &amp; </a:t>
            </a:r>
            <a:r>
              <a:rPr lang="de-DE" sz="1600" i="1" dirty="0" smtClean="0">
                <a:hlinkClick r:id="rId3"/>
              </a:rPr>
              <a:t>IDTE@ford.com</a:t>
            </a:r>
            <a:r>
              <a:rPr lang="de-DE" sz="1600" i="1" dirty="0" smtClean="0"/>
              <a:t>)</a:t>
            </a:r>
          </a:p>
          <a:p>
            <a:endParaRPr lang="de-DE" sz="1700" dirty="0" smtClean="0"/>
          </a:p>
          <a:p>
            <a:r>
              <a:rPr lang="de-DE" sz="1700" u="sng" dirty="0" smtClean="0"/>
              <a:t>Shipping Address</a:t>
            </a:r>
            <a:r>
              <a:rPr lang="de-DE" sz="1700" dirty="0" smtClean="0"/>
              <a:t>:</a:t>
            </a:r>
            <a:endParaRPr lang="de-DE" dirty="0"/>
          </a:p>
          <a:p>
            <a:r>
              <a:rPr lang="en-US" sz="1600" b="1" dirty="0"/>
              <a:t>ATTN.: Jim </a:t>
            </a:r>
            <a:r>
              <a:rPr lang="en-US" sz="1600" b="1" dirty="0" err="1"/>
              <a:t>Rollison</a:t>
            </a:r>
            <a:r>
              <a:rPr lang="en-US" sz="1600" b="1" dirty="0"/>
              <a:t> +1 (419) 350-7101</a:t>
            </a:r>
            <a:endParaRPr lang="en-GB" sz="1600" dirty="0"/>
          </a:p>
          <a:p>
            <a:r>
              <a:rPr lang="en-US" sz="1600" b="1" dirty="0"/>
              <a:t>American Center for Mobility</a:t>
            </a:r>
            <a:endParaRPr lang="en-GB" sz="1600" dirty="0"/>
          </a:p>
          <a:p>
            <a:r>
              <a:rPr lang="en-US" sz="1600" b="1" dirty="0"/>
              <a:t>Intertek / Ford IDTE</a:t>
            </a:r>
            <a:endParaRPr lang="en-GB" sz="1600" dirty="0"/>
          </a:p>
          <a:p>
            <a:r>
              <a:rPr lang="en-US" sz="1600" b="1" dirty="0"/>
              <a:t>2701 Airport Road</a:t>
            </a:r>
            <a:endParaRPr lang="en-GB" sz="1600" dirty="0"/>
          </a:p>
          <a:p>
            <a:r>
              <a:rPr lang="en-US" sz="1600" b="1" dirty="0"/>
              <a:t>Ypsilanti, MI 48198</a:t>
            </a:r>
            <a:endParaRPr lang="en-GB" sz="1600" dirty="0"/>
          </a:p>
          <a:p>
            <a:r>
              <a:rPr lang="en-US" sz="1600" b="1" dirty="0" smtClean="0"/>
              <a:t>USA</a:t>
            </a:r>
            <a:endParaRPr lang="en-US" sz="1600" b="1" dirty="0"/>
          </a:p>
          <a:p>
            <a:pPr marL="285750" indent="-285750">
              <a:buFont typeface="Wingdings" panose="05000000000000000000" pitchFamily="2" charset="2"/>
              <a:buChar char="§"/>
            </a:pPr>
            <a:r>
              <a:rPr lang="de-DE" sz="1600" dirty="0" smtClean="0"/>
              <a:t>Please ensure that the crates or vehicles are affixed with the attached</a:t>
            </a:r>
            <a:r>
              <a:rPr lang="de-DE" sz="1600" dirty="0"/>
              <a:t> </a:t>
            </a:r>
            <a:r>
              <a:rPr lang="de-DE" sz="1600" dirty="0" smtClean="0"/>
              <a:t>template so that they can be easily identified</a:t>
            </a:r>
          </a:p>
          <a:p>
            <a:pPr marL="285750" indent="-285750">
              <a:buFont typeface="Wingdings" panose="05000000000000000000" pitchFamily="2" charset="2"/>
              <a:buChar char="§"/>
            </a:pPr>
            <a:r>
              <a:rPr lang="de-DE" sz="1600" dirty="0" smtClean="0"/>
              <a:t>To avoid the label being damaged it is recommended to laminate or put it in a </a:t>
            </a:r>
            <a:r>
              <a:rPr lang="de-DE" sz="1600" dirty="0" err="1" smtClean="0"/>
              <a:t>plastic</a:t>
            </a:r>
            <a:r>
              <a:rPr lang="de-DE" sz="1600" dirty="0" smtClean="0"/>
              <a:t> </a:t>
            </a:r>
            <a:r>
              <a:rPr lang="de-DE" sz="1600" dirty="0" err="1" smtClean="0"/>
              <a:t>sleeve</a:t>
            </a:r>
            <a:endParaRPr lang="de-DE" sz="1600" dirty="0" smtClean="0"/>
          </a:p>
        </p:txBody>
      </p:sp>
      <p:graphicFrame>
        <p:nvGraphicFramePr>
          <p:cNvPr id="9" name="Object 8"/>
          <p:cNvGraphicFramePr>
            <a:graphicFrameLocks noChangeAspect="1"/>
          </p:cNvGraphicFramePr>
          <p:nvPr>
            <p:extLst>
              <p:ext uri="{D42A27DB-BD31-4B8C-83A1-F6EECF244321}">
                <p14:modId xmlns:p14="http://schemas.microsoft.com/office/powerpoint/2010/main" val="1489908642"/>
              </p:ext>
            </p:extLst>
          </p:nvPr>
        </p:nvGraphicFramePr>
        <p:xfrm>
          <a:off x="7393706" y="1851669"/>
          <a:ext cx="914400" cy="771525"/>
        </p:xfrm>
        <a:graphic>
          <a:graphicData uri="http://schemas.openxmlformats.org/presentationml/2006/ole">
            <mc:AlternateContent xmlns:mc="http://schemas.openxmlformats.org/markup-compatibility/2006">
              <mc:Choice xmlns:v="urn:schemas-microsoft-com:vml" Requires="v">
                <p:oleObj spid="_x0000_s1223"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7393706" y="1851669"/>
                        <a:ext cx="914400" cy="771525"/>
                      </a:xfrm>
                      <a:prstGeom prst="rect">
                        <a:avLst/>
                      </a:prstGeom>
                    </p:spPr>
                  </p:pic>
                </p:oleObj>
              </mc:Fallback>
            </mc:AlternateContent>
          </a:graphicData>
        </a:graphic>
      </p:graphicFrame>
      <p:sp>
        <p:nvSpPr>
          <p:cNvPr id="2" name="TextBox 1"/>
          <p:cNvSpPr txBox="1"/>
          <p:nvPr/>
        </p:nvSpPr>
        <p:spPr>
          <a:xfrm>
            <a:off x="6707088" y="2469305"/>
            <a:ext cx="2287636" cy="307777"/>
          </a:xfrm>
          <a:prstGeom prst="rect">
            <a:avLst/>
          </a:prstGeom>
          <a:noFill/>
        </p:spPr>
        <p:txBody>
          <a:bodyPr wrap="square" rtlCol="0">
            <a:spAutoFit/>
          </a:bodyPr>
          <a:lstStyle/>
          <a:p>
            <a:pPr algn="ctr"/>
            <a:r>
              <a:rPr lang="de-DE" sz="1400" b="1" dirty="0" smtClean="0"/>
              <a:t>Sticker Template</a:t>
            </a:r>
            <a:endParaRPr lang="en-GB" sz="1400" b="1" dirty="0"/>
          </a:p>
        </p:txBody>
      </p:sp>
    </p:spTree>
    <p:extLst>
      <p:ext uri="{BB962C8B-B14F-4D97-AF65-F5344CB8AC3E}">
        <p14:creationId xmlns:p14="http://schemas.microsoft.com/office/powerpoint/2010/main" val="41230596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46C08246F4EF47B54EB2CEA8850CC4" ma:contentTypeVersion="1" ma:contentTypeDescription="Create a new document." ma:contentTypeScope="" ma:versionID="93492a1c79b85acf4693e152ffbb8f7e">
  <xsd:schema xmlns:xsd="http://www.w3.org/2001/XMLSchema" xmlns:xs="http://www.w3.org/2001/XMLSchema" xmlns:p="http://schemas.microsoft.com/office/2006/metadata/properties" xmlns:ns2="33468355-5f32-42a7-8dfb-9b53af6ff19a" targetNamespace="http://schemas.microsoft.com/office/2006/metadata/properties" ma:root="true" ma:fieldsID="b47d053eab90428c208f62c6c033239c" ns2:_="">
    <xsd:import namespace="33468355-5f32-42a7-8dfb-9b53af6ff19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468355-5f32-42a7-8dfb-9b53af6ff19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120B57-3509-4E8A-B192-FB08429F2FC6}"/>
</file>

<file path=customXml/itemProps2.xml><?xml version="1.0" encoding="utf-8"?>
<ds:datastoreItem xmlns:ds="http://schemas.openxmlformats.org/officeDocument/2006/customXml" ds:itemID="{2F11851E-A0E6-4D19-A9C5-4BECD043600D}"/>
</file>

<file path=customXml/itemProps3.xml><?xml version="1.0" encoding="utf-8"?>
<ds:datastoreItem xmlns:ds="http://schemas.openxmlformats.org/officeDocument/2006/customXml" ds:itemID="{8441CC69-B6B0-4BB4-84CE-DB6902FF1F0B}"/>
</file>

<file path=docProps/app.xml><?xml version="1.0" encoding="utf-8"?>
<Properties xmlns="http://schemas.openxmlformats.org/officeDocument/2006/extended-properties" xmlns:vt="http://schemas.openxmlformats.org/officeDocument/2006/docPropsVTypes">
  <TotalTime>40</TotalTime>
  <Words>3353</Words>
  <Application>Microsoft Office PowerPoint</Application>
  <PresentationFormat>On-screen Show (16:9)</PresentationFormat>
  <Paragraphs>597</Paragraphs>
  <Slides>51</Slides>
  <Notes>30</Notes>
  <HiddenSlides>14</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51</vt:i4>
      </vt:variant>
    </vt:vector>
  </HeadingPairs>
  <TitlesOfParts>
    <vt:vector size="67" baseType="lpstr">
      <vt:lpstr>AntennaCond Light</vt:lpstr>
      <vt:lpstr>Arial</vt:lpstr>
      <vt:lpstr>Calibri</vt:lpstr>
      <vt:lpstr>Calibri Light</vt:lpstr>
      <vt:lpstr>Courier New</vt:lpstr>
      <vt:lpstr>Ford Antenna Light</vt:lpstr>
      <vt:lpstr>Ford Antenna Medium</vt:lpstr>
      <vt:lpstr>Ford Antenna Regular</vt:lpstr>
      <vt:lpstr>Ford CE Heavy</vt:lpstr>
      <vt:lpstr>Ford CE Light</vt:lpstr>
      <vt:lpstr>Wingdings</vt:lpstr>
      <vt:lpstr>ヒラギノ角ゴ Pro W3</vt:lpstr>
      <vt:lpstr>2_Custom Design</vt:lpstr>
      <vt:lpstr>2_Custom Design</vt:lpstr>
      <vt:lpstr>3_Custom Design</vt:lpstr>
      <vt:lpstr>Document</vt:lpstr>
      <vt:lpstr>PowerPoint Presentation</vt:lpstr>
      <vt:lpstr>PowerPoint Presentation</vt:lpstr>
      <vt:lpstr>PowerPoint Presentation</vt:lpstr>
      <vt:lpstr>2017 IDTE LPG Video</vt:lpstr>
      <vt:lpstr>PowerPoint Presentation</vt:lpstr>
      <vt:lpstr>PowerPoint Presentation</vt:lpstr>
      <vt:lpstr>SETUP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DRY-RUN INFORMATION</vt:lpstr>
      <vt:lpstr>PowerPoint Presentation</vt:lpstr>
      <vt:lpstr>PowerPoint Presentation</vt:lpstr>
      <vt:lpstr>PowerPoint Presentation</vt:lpstr>
      <vt:lpstr>PowerPoint Presentation</vt:lpstr>
      <vt:lpstr>EVENT INFORMATION</vt:lpstr>
      <vt:lpstr>PowerPoint Presentation</vt:lpstr>
      <vt:lpstr>PowerPoint Presentation</vt:lpstr>
      <vt:lpstr>PowerPoint Presentation</vt:lpstr>
      <vt:lpstr>PowerPoint Presentation</vt:lpstr>
      <vt:lpstr>GENERAL SUPPORTER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for Future Innovation Experience Events</dc:title>
  <dc:creator>Walter Pijls</dc:creator>
  <cp:lastModifiedBy>Belwafa, Jamel (J.E.)</cp:lastModifiedBy>
  <cp:revision>2043</cp:revision>
  <cp:lastPrinted>2018-08-10T11:19:39Z</cp:lastPrinted>
  <dcterms:created xsi:type="dcterms:W3CDTF">2014-09-04T11:50:33Z</dcterms:created>
  <dcterms:modified xsi:type="dcterms:W3CDTF">2019-02-07T17:45:20Z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0x0101007E46C08246F4EF47B54EB2CEA8850CC4</vt:lpwstr>
  </property>
  <property fmtid="{D5CDD505-2E9C-101B-9397-08002B2CF9AE}" pid="3" name="_NewReviewCycle">
    <vt:lpwstr/>
  </property>
</Properties>
</file>